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43ABA-5071-442B-A94F-D66E6480E8E0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D583FE-C5A1-44C2-A360-B5C974D7D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34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D583FE-C5A1-44C2-A360-B5C974D7DC1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9CF2F76-C110-4CC6-9287-54EDCD7B4E5F}" type="datetimeFigureOut">
              <a:rPr lang="en-US" smtClean="0"/>
              <a:pPr/>
              <a:t>20-Apr-14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71D92C-B917-4332-A0F4-24AE9A6645D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4.jpeg"/><Relationship Id="rId2" Type="http://schemas.openxmlformats.org/officeDocument/2006/relationships/audio" Target="file:///C:\Documents%20and%20Settings\Administrator\My%20Documents\Downloads\CARNATIC%20INSTRUMENTAL%20IN%20VEENA.avi.mp3" TargetMode="External"/><Relationship Id="rId1" Type="http://schemas.microsoft.com/office/2007/relationships/media" Target="file:///C:\Documents%20and%20Settings\Administrator\My%20Documents\Downloads\CARNATIC%20INSTRUMENTAL%20IN%20VEENA.avi.mp3" TargetMode="Externa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10" Type="http://schemas.openxmlformats.org/officeDocument/2006/relationships/image" Target="../media/image27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2.jpeg"/><Relationship Id="rId2" Type="http://schemas.openxmlformats.org/officeDocument/2006/relationships/audio" Target="file:///C:\Documents%20and%20Settings\Administrator\My%20Documents\Downloads\Lyre%20-%20O%20Holy%20Night.mp3" TargetMode="External"/><Relationship Id="rId1" Type="http://schemas.microsoft.com/office/2007/relationships/media" Target="file:///C:\Documents%20and%20Settings\Administrator\My%20Documents\Downloads\Lyre%20-%20O%20Holy%20Night.mp3" TargetMode="External"/><Relationship Id="rId6" Type="http://schemas.openxmlformats.org/officeDocument/2006/relationships/image" Target="../media/image11.jpeg"/><Relationship Id="rId11" Type="http://schemas.openxmlformats.org/officeDocument/2006/relationships/image" Target="../media/image16.pn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0.jpeg"/><Relationship Id="rId2" Type="http://schemas.openxmlformats.org/officeDocument/2006/relationships/audio" Target="file:///C:\Documents%20and%20Settings\Administrator\My%20Documents\Downloads\gong%20-%20sound%20effect.mp3" TargetMode="External"/><Relationship Id="rId1" Type="http://schemas.microsoft.com/office/2007/relationships/media" Target="file:///C:\Documents%20and%20Settings\Administrator\My%20Documents\Downloads\gong%20-%20sound%20effect.mp3" TargetMode="Externa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685802"/>
            <a:ext cx="7315200" cy="2209799"/>
          </a:xfrm>
        </p:spPr>
        <p:txBody>
          <a:bodyPr/>
          <a:lstStyle/>
          <a:p>
            <a:r>
              <a:rPr lang="en-US" smtClean="0"/>
              <a:t>MUZIKA STARIH ISTOCNIH CIVILIZACIJA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3048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err="1" smtClean="0"/>
              <a:t>Egipat</a:t>
            </a:r>
            <a:endParaRPr lang="en-US" smtClean="0"/>
          </a:p>
          <a:p>
            <a:pPr>
              <a:buFont typeface="Wingdings" pitchFamily="2" charset="2"/>
              <a:buChar char="ü"/>
            </a:pPr>
            <a:r>
              <a:rPr lang="en-US" err="1" smtClean="0"/>
              <a:t>Mesopotamija</a:t>
            </a:r>
            <a:endParaRPr lang="en-US" smtClean="0"/>
          </a:p>
          <a:p>
            <a:pPr>
              <a:buFont typeface="Wingdings" pitchFamily="2" charset="2"/>
              <a:buChar char="ü"/>
            </a:pPr>
            <a:r>
              <a:rPr lang="en-US" smtClean="0"/>
              <a:t>Kina</a:t>
            </a:r>
          </a:p>
          <a:p>
            <a:pPr>
              <a:buFont typeface="Wingdings" pitchFamily="2" charset="2"/>
              <a:buChar char="ü"/>
            </a:pPr>
            <a:r>
              <a:rPr lang="en-US" smtClean="0"/>
              <a:t>Indija</a:t>
            </a:r>
          </a:p>
          <a:p>
            <a:pPr>
              <a:buFont typeface="Wingdings" pitchFamily="2" charset="2"/>
              <a:buChar char="ü"/>
            </a:pPr>
            <a:r>
              <a:rPr lang="en-US" smtClean="0"/>
              <a:t>Palestina</a:t>
            </a:r>
          </a:p>
          <a:p>
            <a:pPr>
              <a:buFont typeface="Wingdings" pitchFamily="2" charset="2"/>
              <a:buChar char="ü"/>
            </a:pPr>
            <a:endParaRPr lang="en-US" smtClean="0"/>
          </a:p>
          <a:p>
            <a:pPr>
              <a:buFont typeface="Wingdings" pitchFamily="2" charset="2"/>
              <a:buChar char="ü"/>
            </a:pPr>
            <a:endParaRPr lang="en-US"/>
          </a:p>
        </p:txBody>
      </p:sp>
      <p:pic>
        <p:nvPicPr>
          <p:cNvPr id="17410" name="Picture 2" descr="egip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3276600"/>
            <a:ext cx="3886200" cy="3124200"/>
          </a:xfrm>
          <a:prstGeom prst="rect">
            <a:avLst/>
          </a:prstGeom>
          <a:noFill/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ama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000" y="228600"/>
            <a:ext cx="2667000" cy="1714500"/>
          </a:xfrm>
          <a:prstGeom prst="rect">
            <a:avLst/>
          </a:prstGeom>
        </p:spPr>
      </p:pic>
      <p:pic>
        <p:nvPicPr>
          <p:cNvPr id="3" name="Picture 2" descr="rag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4800" y="2590800"/>
            <a:ext cx="2921000" cy="2540000"/>
          </a:xfrm>
          <a:prstGeom prst="rect">
            <a:avLst/>
          </a:prstGeom>
        </p:spPr>
      </p:pic>
      <p:pic>
        <p:nvPicPr>
          <p:cNvPr id="4" name="Picture 3" descr="vin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57800" y="0"/>
            <a:ext cx="3403600" cy="3257550"/>
          </a:xfrm>
          <a:prstGeom prst="rect">
            <a:avLst/>
          </a:prstGeom>
        </p:spPr>
      </p:pic>
      <p:pic>
        <p:nvPicPr>
          <p:cNvPr id="5" name="Picture 4" descr="ravanastra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29400" y="3429000"/>
            <a:ext cx="1906524" cy="3168396"/>
          </a:xfrm>
          <a:prstGeom prst="rect">
            <a:avLst/>
          </a:prstGeom>
        </p:spPr>
      </p:pic>
      <p:pic>
        <p:nvPicPr>
          <p:cNvPr id="6" name="Picture 5" descr="sarangi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810000" y="3810000"/>
            <a:ext cx="2667000" cy="2860017"/>
          </a:xfrm>
          <a:prstGeom prst="rect">
            <a:avLst/>
          </a:prstGeom>
        </p:spPr>
      </p:pic>
      <p:pic>
        <p:nvPicPr>
          <p:cNvPr id="7" name="CARNATIC INSTRUMENTAL IN VEENA.avi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0"/>
          <a:stretch>
            <a:fillRect/>
          </a:stretch>
        </p:blipFill>
        <p:spPr>
          <a:xfrm>
            <a:off x="3581400" y="2438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47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r>
              <a:rPr lang="en-US" smtClean="0"/>
              <a:t>  Palestina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smtClean="0"/>
              <a:t>Muzika je imala veliku ulogu u bogosluzenju.</a:t>
            </a:r>
          </a:p>
          <a:p>
            <a:r>
              <a:rPr lang="en-US" smtClean="0"/>
              <a:t>Prvi put nastaju veliki ansambli koje su cinili skolovani muzicari.</a:t>
            </a:r>
          </a:p>
          <a:p>
            <a:r>
              <a:rPr lang="en-US" b="1" i="1" smtClean="0">
                <a:solidFill>
                  <a:schemeClr val="bg2">
                    <a:lumMod val="50000"/>
                  </a:schemeClr>
                </a:solidFill>
              </a:rPr>
              <a:t>Instrumentarijum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en-US" smtClean="0"/>
              <a:t>starih Jevreja se naročito obogatio kada se kralj Solomon venčao ćerkom jednog egipatskog faraona. Tada je i mnogo egipatskih instrumenata donešeno u Palestrinu.</a:t>
            </a:r>
          </a:p>
          <a:p>
            <a:r>
              <a:rPr lang="en-US" b="1" i="1" smtClean="0">
                <a:solidFill>
                  <a:schemeClr val="bg2">
                    <a:lumMod val="50000"/>
                  </a:schemeClr>
                </a:solidFill>
              </a:rPr>
              <a:t>Karakteristike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en-US" smtClean="0"/>
              <a:t>starojevrejske muzike su:strogo jednoglasje</a:t>
            </a:r>
          </a:p>
          <a:p>
            <a:r>
              <a:rPr lang="en-US" smtClean="0"/>
              <a:t>U muzici bogosluženja ističe se tehnika tzv. </a:t>
            </a:r>
            <a:r>
              <a:rPr lang="en-US" b="1" i="1" smtClean="0">
                <a:solidFill>
                  <a:schemeClr val="bg2">
                    <a:lumMod val="50000"/>
                  </a:schemeClr>
                </a:solidFill>
              </a:rPr>
              <a:t>responzorijalnog pevanja</a:t>
            </a:r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/>
          </a:bodyPr>
          <a:lstStyle/>
          <a:p>
            <a:r>
              <a:rPr lang="en-US" smtClean="0"/>
              <a:t>   Muzicka kultura Grcke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93920"/>
          </a:xfrm>
        </p:spPr>
        <p:txBody>
          <a:bodyPr>
            <a:normAutofit fontScale="85000" lnSpcReduction="20000"/>
          </a:bodyPr>
          <a:lstStyle/>
          <a:p>
            <a:r>
              <a:rPr lang="en-US" smtClean="0"/>
              <a:t>Platon rekao: „</a:t>
            </a:r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Što je u državi bolja muzika, bolja će biti i država“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pl-PL" smtClean="0"/>
              <a:t>Stari Grci delili su muziku na </a:t>
            </a:r>
            <a:r>
              <a:rPr lang="pl-PL" b="1" smtClean="0">
                <a:solidFill>
                  <a:schemeClr val="bg2">
                    <a:lumMod val="50000"/>
                  </a:schemeClr>
                </a:solidFill>
              </a:rPr>
              <a:t>dobru i lošu</a:t>
            </a:r>
            <a:endParaRPr lang="en-US" b="1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mit o Orfeju</a:t>
            </a:r>
          </a:p>
          <a:p>
            <a:r>
              <a:rPr lang="en-US" smtClean="0"/>
              <a:t>Najpopularniji instrumenti u antičkoj Grčkoj bili su lira i kitara od žičanih i aulos od duvačkih.</a:t>
            </a:r>
          </a:p>
          <a:p>
            <a:r>
              <a:rPr lang="en-US" smtClean="0"/>
              <a:t>Najpopularniji duvački instrument u antičkoj Grčkoj bio je </a:t>
            </a:r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AULOS</a:t>
            </a:r>
            <a:r>
              <a:rPr lang="en-US" smtClean="0"/>
              <a:t>.</a:t>
            </a:r>
          </a:p>
          <a:p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DIAULOS</a:t>
            </a:r>
            <a:r>
              <a:rPr lang="en-US" smtClean="0"/>
              <a:t> (dvostruki aulos) sastojao se iz dve odvojene cevi, koje su mogle biti iste ili različite dužine.</a:t>
            </a:r>
          </a:p>
          <a:p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Flauta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en-US" smtClean="0"/>
              <a:t>ili monoklamna (jednocevna) siringa (</a:t>
            </a:r>
            <a:r>
              <a:rPr lang="en-US" i="1" smtClean="0"/>
              <a:t>syrinx</a:t>
            </a:r>
            <a:r>
              <a:rPr lang="en-US" smtClean="0"/>
              <a:t>)</a:t>
            </a:r>
          </a:p>
          <a:p>
            <a:r>
              <a:rPr lang="en-US" b="1" smtClean="0">
                <a:solidFill>
                  <a:schemeClr val="bg2">
                    <a:lumMod val="50000"/>
                  </a:schemeClr>
                </a:solidFill>
              </a:rPr>
              <a:t>Panova frula</a:t>
            </a:r>
            <a:r>
              <a:rPr lang="en-US" smtClean="0"/>
              <a:t> ili poliklamna siringa, sastojala se od niza povezanih cevi različite dužine; predstavlja preteču usne harmonike.</a:t>
            </a:r>
          </a:p>
          <a:p>
            <a:endParaRPr lang="en-US" smtClean="0"/>
          </a:p>
          <a:p>
            <a:endParaRPr lang="en-US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zanimljivamuzika.com/wp-content/uploads/2010/11/lyre-167x3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28600"/>
            <a:ext cx="1590675" cy="2857500"/>
          </a:xfrm>
          <a:prstGeom prst="rect">
            <a:avLst/>
          </a:prstGeom>
          <a:noFill/>
        </p:spPr>
      </p:pic>
      <p:pic>
        <p:nvPicPr>
          <p:cNvPr id="1028" name="Picture 4" descr="http://www.zanimljivamuzika.com/wp-content/uploads/2010/11/kitara-293x30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2667000"/>
            <a:ext cx="2790825" cy="2857500"/>
          </a:xfrm>
          <a:prstGeom prst="rect">
            <a:avLst/>
          </a:prstGeom>
          <a:noFill/>
        </p:spPr>
      </p:pic>
      <p:pic>
        <p:nvPicPr>
          <p:cNvPr id="1030" name="Picture 6" descr="https://encrypted-tbn0.gstatic.com/images?q=tbn:ANd9GcSU6vo-aX7zJCpc1EbZf0YnhtcMV9cv1SIGbv8Rf3h9vU0wlaLfmw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352800"/>
            <a:ext cx="2028825" cy="2257426"/>
          </a:xfrm>
          <a:prstGeom prst="rect">
            <a:avLst/>
          </a:prstGeom>
          <a:noFill/>
        </p:spPr>
      </p:pic>
      <p:pic>
        <p:nvPicPr>
          <p:cNvPr id="1032" name="Picture 8" descr="https://encrypted-tbn1.gstatic.com/images?q=tbn:ANd9GcQ2zKPASDmIK4wTCwG_iz2gMiQR7Fe2KJn1uSvdtGxaYt-tMyfSWw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38400" y="914400"/>
            <a:ext cx="2647950" cy="1724025"/>
          </a:xfrm>
          <a:prstGeom prst="rect">
            <a:avLst/>
          </a:prstGeom>
          <a:noFill/>
        </p:spPr>
      </p:pic>
      <p:sp>
        <p:nvSpPr>
          <p:cNvPr id="1034" name="AutoShape 10" descr="data:image/jpeg;base64,/9j/4AAQSkZJRgABAQAAAQABAAD/2wCEAAkGBhQSEBQUExIWFBQVGR0aGBgVGCAZHBgcHxYaGxscGSAdHyggGRsjHBodIDEiIycpLSwsHyAxNTEqNSYrLCkBCQoKBQUFDQUFDSkYEhgpKSkpKSkpKSkpKSkpKSkpKSkpKSkpKSkpKSkpKSkpKSkpKSkpKSkpKSkpKSkpKSkpKf/AABEIANYAsAMBIgACEQEDEQH/xAAbAAEAAwADAQAAAAAAAAAAAAAABAUGAgMHAf/EAEMQAAIBAwMCBAMGAgYIBwEAAAECAwAEEQUSIRMxBiJBUTJhcQcUI0JSgTNiFUNTkZKhFiREcnOCovA0Y4OxwdHhVP/EABQBAQAAAAAAAAAAAAAAAAAAAAD/xAAUEQEAAAAAAAAAAAAAAAAAAAAA/9oADAMBAAIRAxEAPwD3GlKUClKUClKUCum6vFjALHucADksfZQOSaXl4kUbSOdqIMk/L/5Py9ahB4ZyA+BJtI2FsMobBIODwcAZx9KDi2ukHBtrgE/DhA2f3ViF/wCYiobeObcK58++I4ljK4aM+gbJxz6YJ3emcHGWstbCa8be2XcrKUlRc7Ywq56jDsDuwAeM5YHsCe7UysfX67IkpuGfExKJKhKCNgwVsgRAx/y7mJ+YayXxIm3cm0pz53cIvAyccEnABycYGDzxUPS/H1rKm95Y4R+QyOFEi+jx7tpZe/OKw+mx3NwGje2ZtsjBiro2AzAfiAkfmibOMgqxI9jvfDnh22gVjEoOSfi2syAE/hggZ2rngE8UEpfFlmcYvLfnt+MnP081WisCMjkGs9rF3b/C9ukgzg74xjn8vIO1iOwbAbsDmqXS4Ht5wLKGRYSSJbZuYw2AcxMf4LYOcfCfZTQbylUc/i+GJgJxJb543SoVjBzjBkGUGfm1XSOCAQcg8gj1oOVKUoFKUoFKUoFKUoFKUoFKVReJL5upbW6EqbmQhiO4jRC749iQAufTdQd2uQpMiZlCpHMjt6h9jZ2cdznBwM8gcVl7zTXa9WVJJI2Y+R7hCE3ZyFVQq5z2wzDIPHPNWEN4hlRkwJJPJD+mGFd+ZAOwZtjH5+UdhXO70iKaWSIQCVo9mZZnY4cjfk4IOAApwuMlgOACaClbVLnEnQhEL74wRBGMs7Rs0gYlfNtZMhjjKvg81xNzdF0W4kJYqFYDjqQvIsEu5R5Q6SOGVwBlcg5FLn7TDZ3q290VeORygkEbRFWzgEgkh0zxnuPnXboklxeTC7ZhCn3WNGcgZDdVnkCqwwrAqoyc4wOCewX3hO0W1tZEBed4mYSOF80jADO0DvgHGPcGqu5uZJHguISoZ5FRsZ2FlbAbHfDQsx/ZQfhr6qw9MxW14xIBJS5JaOTuxVyVDIx5bcCGHxYOKrvDmrwRXEa5cxSYmh3tkRGT8JgzEZYiQOoJP5h34oNMdfjV5Ir0RxsNq7j/AA5UkJC8t28wKlW7HHPmFWz6tAkiwmaNZCAVQuAxHYEAnJHFY/7TLa5fYbOFnmxt3AAhczxONwPBGEbIPofnXRpt20QENxa4JP8ACZMx3Axk/d95OyReT0SeRnb8g9AngV1KuoZWGCrDII9iDwRWA068OmakLRQ33CcgR7jxbzNkhFJ56T44HYNwPar+11OO3KFHZrWVGZCSW6ZXblQT5sbSzbT8OxvoI1z4XF0t0jP5ZCNrKwO2VW3K4xghkYDhhn03Edg1tKrdB1B5YR1V2TJ5ZU9nA5I91b4gfYirKgUpSgUpSgUpSgUpSgVlPH2j3MiRz2eDcW+8qucbg8ZRtpPAYcMM8HGPWtXVR4tuJUspngIEqKGXcwUHDAlcngbhlcn3oMBpVrPJFbOkUkMxDq8E+ATE0WwtD+rYSrYbBIz71O0p9SEpkt4Y3WYje7uCnDHzKQ3mxkqD6qFyuRk8WtZOjI1tHNHPOrBXvGSMRbgSSCvMrKCSO4GM5HrvdFs0ht4ooyCkaKikc5CqBn98UESHwrbbCHt43LcuXUSFieTlnG489v8A4r7deGIXhSEb440zhY22jk55HIbnnnPJNW9KDz3TNNiN09pJkHDAZAQupByCF8occOCoCsOcBkbE268EzNsUTIBGGRZQPO0THPTlQhklAIBzxyM8HNWvi7wmLxFaOQwXMR3QzL+Ug5ww/Mh9R/2cR4g1ZpSsV9NNp8owG2xPIkgHDG2dOPN7MNwz64oLmL+irRWgfpTS7iZSE3Hce+48hDj03Z7Vz0u4jluPupcz2zoXiEmd8RHO3LecMncE+bDpzwCe63giS3txbRyxB3WNIZOBKm4dWSSPJ3Zj3MWYbu2cdqz+oXFtaSRzRkwm4Rtu9ivTRjyITtK58vHJKA8AjaAE4uI1bruei5LtIo5wrFRcLxgSKcCUYwwYPj4gezw3byGZhHqcGwDLLEn4jKAACyyMQhAG3cATjAPYEJ/ENu9hGI9nlbEBHlRdq84LjlQpCsX2hwzdgastIvDLZJKAGa3bKkeY7FOJEDdyQu5QR8QCn81BE1bxVFBqdsyMdtywt5MDKOSpaJwfRlJx/MsnGdvG8rxOfQ5764ZIWRT11lJIJjQLIT5ccgFhuHPOX/Ua9B1gXdunWF4JHzxA0SJHKcE9NCPOjkA7SWPOMg0GrpUbTb9Z4Y5k+CVFdc+zKCP/AHqTQKUpQKUpQKUpQKga6X+7TGIAyBGKgjcCQCQCD3Bxj96n0oPKrXw5ZyXdniCMRuzHapfaN1u0kZTJG3O0ngAcYGfTQNoR08GbTVMkYP41oJCwYerQ5JCSj9PZu3BxVH428ASOIYo7swxPOBEApyhZZG2nBG5Qc7T3AYj0BqL4Y8M6lpsnXna1EEW4ysmVeSPB4KooVmUgFSRuzkZwaD1iGXcoYAgMAcEYPIzyPQ/KudUeiatJ0bdblT95lUsyIPgGSct+kKCq8+vHNZzxB4ftWuz1NQvhNIeYoZXbap9Nkanpp25IH70G/ri6AjB7Vi9O8CrFkWupXiMDuIeVZhz7pIpx9eKtLHULmC4EN1tkif8AhXCLty3rHKoyFY9wwwD24PcKfVNQuYbuRbiNFtZj04p4v4iB/L8R7MDg7SMY5BO3B67TwfPHdHLO6HyhlcrsQcJ0+fIVA7D1HO4ONtp9ptzGumXAeVYyyHYW77gQfKO5YY4x64rt8P8AiN5e8TOGCssiYKHKjOCSAVJyQRng4OCCKDI+LYI4o4rh2SJyxSc7PJKysUEjbfgbI+L2bBIwCJPg/U5ZJLg2uz7uF3PM25lEoTGIy0jCTIC7ju2rt9SeJXjDSYbiXDobn7uuWjP8CJiSd7hcGSU7jhM8A5OMjNV4n1Cez0qVNh6l0BBbxINu0FW37UUDaAuT2B7cepC10WJvu0d1aCXF4qySRwLGQH2gFUaUgxpnP6gOcYqs1y+lWNrRm33ElyjogbdscgSlFPfpq7IM+xb0HHbpE7W0SQ2ly0CMmYorm362SEDN0HSQBifj2ZJ5JAwcVf8A2e2ULRPONstw0jCWfuZW48y/oQqRhBjb298ho9G04W9vDCDkRRqgPvtUDP74qZSlApSlApSlApSlApSmaDNeI3/1/TVPwmSVv+dbdtv+RY/tXbqDfeLxIAMxQYmm9i+fwYz/AJyEfJPeurxvhVtJT3iu4cf87GI/5SVGSK6s57tliSa3mJnWRpAhjbYAySZBLL5RtI7Dg4xQae8s1lRkfO1uDtJU988FSCP2NeZeJvsjnWNpNOv7pZi/UKPNhXOOeQAd/AGWzV4vja4a0m32jpdYdIlh/GDyDIxxnZtO0nfgY5BNbS3zsXd8WBn645/zoPItP8Oa6dkkvSkZT5WlkCTx89hJGCCp9VYMPlXqmkTzPEDcQiGTJygcSDGeDuAAOe/aptVNtqksjELFgBsbmyFAB5OcAsfkox/NQVvjLw89xhkUv+G8bKCNy7mjdXTdhSVeMZUkbge/FZW+0s2VopWCZJCG2bGyrTbT002K3AJHxEFjjBPrXqVYnxNock0ou45prlEI6dvA6oA3KOepuwBycnG/uAfSgqvsg1C9ZriK6RVVFRwQBl3kLMXLZyxYDJz247Cqv7QddZtWXY+0WKAA98SylckfMRjt7B60F99oMOn2jCSMffFUn7tHJ1n44VpXxlRjGS3YcDPFdPhfwubWN7y4lW4Mq/eHRoVLLI4BLK4y20YwOMACg7LfQJJdLkVE2yFo2hB/I6MpDA+m0+XPsp9K0HguyWOO4KfwpbmWSP22swyR/KWDEfIisfrviG5vZbaBIZILZ50WSRXBSWM58gZVwFbtw3Pb1r0+OMKAFAAAwAOAAOwHsKDlSlKBSlKBSlKBSlKDC+Pobie5itYZuj1LeWRSQSpkjki+IDlhtY8c984OKysWqXiKFt0lu3ikMd2bYGADKhkESEenILsvoeMEGtv4suUh1DTJHYKDJLDknHMkPlH7sij6kVm/Ddq3W1qIAecKyhcDPlkB7GTnsPU/TsA4a/4pZyljNNEs2IJkLhiXYTIRGGQbWkDrtJVcdzxggaCXxmLnakYkhXrdKZxskKkd0Gxn2ktgFiMAHNY2JJT4cVoZOlLCZF6hbaUBfeTu25Xg98r+5IFXdz4OtYU+8xqkUd0i/eJg0m4q4BYRntCHJGWHJzgDngJ2geIJnuZ7ZFljljBfbdRoUkG7aSJYcYJPqQ3r3wa1VhrYmhZ1XDxkrJGxGUde6k5x8wc4IINeXa1Fd21yljbss9y6M8EjkRLCiA/gxohyBsPeQkEgccZqRpniZrJSfLGHk2zxRp99MDFMo0jRshy+CNvmA9Mcig9A0/WWkIAIYZ56YMn97gCNfoM1eCsRB9o+2QQywfiiMSsokSMiMgEEpIwKNg8oTkfOrvT/ABpaTOEWYLISVCSAxtuHdPMACwPoCaCR4ovejZXMm7ZshkIbtghDgj55xXjNlZXtlpEkskuIZlM4j3sGyWDKQykFd+VJCnPfNeu6vpL3cnSmUCzXBZc5Nw3BAOPhiU8kd2PyHNf9pFgr2DgjygEYXO4jHAXHrkDja309QFJ4N0K2tLfoSw9SR3JD4H46SAFWyfiHO0jkgj6Gpv8ARF1bPFLbMLlF8ijOMx4UbHIyPygiQDAYHIw5xU6HrV5BY2zJPBJFLCGjLxsDGMDKFhJjCkgZI4GT2U1Hjt3YmOK5a2LuN0G9cqxPKqjyIcN6cOP0sRQXnRMl3FGmnxWxdw88m6MvtjYPtxHkjc4XzEj963tVXhzQ0toQqphjy7HBZj/MRVrQKUpQKUpQKUpQK+Fh796ga7qRggZ1AZyQkan8zswVR9MnJ+QNZm11bp3V71F6htuiibgN8skq5G0nhBkhQFwAMk5oM99rZA1CwEqLJFIyKVYZBHXVX+mRIvb2HtUyy8MSWlxK0dw5DDa0c+LvegIysfKSggHsQw+tcvtH8L31592kS2hke2dnC9YhWyBgHKqeGVT35wRVdda7dRvCuoWpmluGCxxxAKu7HmDCVmjXHGCjqW+Xeg5LYv8A0dPZtZBxIxMCwuMvny/iCRVkTaR5nCjAIxiqv7TvEEa6XFarOhmtmhEqJ5MtGQvlV8OVBHBUEdua00viiGHEcsyx3UihhFOem0SfD8LtJEjHGCA6gqQeKj3UaNHiVR0/TqD8M/Tq9WD/AAyJ+1BI8USY1zSJcna/VUZJx5os8DGB29Off0qLoQI1XWEDEF4onBVjkFS69xJkf4h9BUGXw9EjxTLugaNt0bqxRQcEDAl6tuRgngSL37V2W63EN5LeNIk3Wh6WJQbYYDbgVkBkhY5zx1F7+lBSLPEuhWl9LbQ3FxC/TZ5lLnC3BHJDDdgZxndVjrfhREu5LG2mkZ72OSRBPKJIonDJIcR43BmHZ25HpmqXUN0Og3VtcQyxv1nkhIQyRsrMGGJUDrkHPdh9a1V1qIe/0O4Vw4cFDhiwBe3GRjO1Tkcgc+9BI+zq8uIb+SxuCgZYOoUiDiMESKoK7+ckEltvl7Yr0DV7ATwSRHs644/7x/eCPka89d1g8URsSEWa2kUk+UEh93cooJ/dvr6V6dQeR6RoyRQLZXNy+nTI3lPk6c4U4SSJnG0OU8rAEE85Xmtp4Z8DQ2wRutNclR+G0zhwg/kAAAHt7elaG7so5UKSxrIh7q6hgf2PFZq7+zyNfNZTzWD+0DfhE/zRNlD+2KDWUrCDXtTsDi9gF7bj/aLRcSKPeSL1+q1rdH1qG6iEsEiyIfVT2Psw7qw9jzQTqUpQKUpQK6byZkjZkQyMBkICAW+QJ4B+td1ZGOX+krttrsLSzkKnaSvXnHfJHeOLP7t/u0HMBr10ura4IMJKm3nj8qSdmDgYeOUAkZyQM5AIPPdpWmrJd3F5IgUYESZ7ERnzSHPGS3AP6VHvVZotk0tu8vUdbqAT20zIOZtgZYy/6nA2OG78kdjUhvC7TJG1/cfgRqhFuPJHkIuTcMTmXzZOMhfkaCjH2vMq3TFLWRbaQp+FcHdKAM7o12HjHGScZBANdNr9oVpPCLqVXtEd+I7hcx3DbT8JAYkDC5bbgHHqav7Oz06aIR3DWNxKSd23pZ5Y4A28gAcD6VB8U/Z1ATatCZ4+k6LEsTBo4sNuVijggjeBnBGc80FN4W1O0vNS1MwKWWW3QydTkFgzbwu4qQnKjBIBx6DFQYvCKw6fcz2bywTxTzYeF2wyjLKpVSUKYIHY/X1qwa3ubC/l1G5WOe2mTovJa5UoS6AM6O3A3LyVbua7re4jaDUIZ90JaUSIsy7GYNAisVDh93mDZI3fX1oM+NWurXTbe/cRTiZd0nSzbSqC2B5oyFk787oz9TVjJraRzrFNE9tcOm8K6EEr3J61kcEcHO+I49agXMu/wfEM8qrLjk/DKfY+mPUGrjVrppdU06SBwHjtt8p6by+SSNBgBCTvPJAIXtkkigaZE9y+LEgtjLTBgYlBz3mtzGzP/wCW6E++BzVjH9n9rJMn3i/ElzE24GEQ28gPuxjXqH9zXXDLpVvElrNPcogGNsoniRjnJJwiKeTnJqfbfZ5p9wbhPu1t0VISPoEdQEDLs7r5lfccYz2HPegrfFX2TC/geQ+S7G4RNJI8oKdkDksfMQN2VxtzjBxW38Naj1IVRgUmiVVljf4lYKBn5q2MhhkEfvWd0XTbnSSY8yXdh+TC7prf5FR/Ei/3Rke1WV7qtrOI7iGYbkYL1YmTKg8lJQ5HlOD5SMg8jBGaDT0qr0jWeq8sTqFkiIPByro2THIh/SwBHyIIq0oFZzWfBEcshmgkktLk95oDjf8A8VT5ZR/vDPzrR0oMnBLqlsp6qw36D1h/Am/wsTGx+QK1b6D4mhuw3TLB04kikUpJGfZ1bkfXsfQ1a1SeIfDYnKyxP0bqP+FMB/0SD+siPqp+owaC7pVH4d8RGctDOnRu4gOrFnII7CSI/nib0Pp2ODV5QVHivVzbWksijMmNsS/qkchY1/diK5+GNDWztIoF52L5m/U55dj82Yk1U6tm41S2g/q7ZDcyfNyTHAD9PO/7CtVQYhrVxcarbo7RNKkdzEyttKs0ZQkH088Iz9any+DYr2OB79DLKsYDJvYRlu+WRW2M3Pf/APKa9Ao1G1LDyXMU1q/pnIEqD/okH7113ekTXVo1st3LC0LmN3j2iSRAAVG4/ASpXLDvz70EhPB9m8KC5s7XftAYCNAAcchTjsKhTeE0hz9zLxKFG1Ybhx5snPlYsmMbceX3zWO0f7H5GZRc3KNPGgyHD3HDO+GG9lUEgEYAOCM1L1X7KtPtnWaeYqjuTKTKIERdhx01UrgbgOMseaCF49gmgtrdDOZEupoxLarGiTSE4YhSBsOGwGwgBPfOa+weKICz28p6LqcPDKBDgn3jm6lsx+YZM+mKgxWtst1b3FkmbRL6BEmO9izMpSUKzd49xTv+Ytj1xpfuSf6QXClUPUsmwBsJGJhnIEfGQfzBiR79qCHd6Qj27WwPRjlz5E/1fJbOSiS74HJz/VyLn5VI0E3Vu0ir0QsHTdUuI5I5JMxiEkMrupHlVQQHGTjjiqDwZ4VzFqaQzTRvDNtiVWd4wpUMN0ez8X909OMVVWurXEenQai42hJXUNasYmjIOwlo2JikVjwVVV47+9B6Rd/aPH1BbXQl0yYspzMqsjqGBYJICU8wBXce2fer+bRYLj8e3kEcp7T25U7vk+MrKvybPyx3rIaR4wi1YQWl1H0JWAkaKaLi5j2HBhLZ2Bu5/NjIB9aodZ8DX+jXH3jSWd7Zjl4OZNv1Xu6fzL5h/nQelwarcqTDNAepglJolLwyYGeRnMTfyscezGu/SJhOsgkhEcnAkHAJ44J2kkcds8iuEaXCskmAwdR1I8thDtGdhJ7ZzwEycVdYoM5rNuLWW2uEzsQ9CXJJ/DkYBSSefJLt+gZq0Rce4ro1KwWeGSJ/hkUqfoRjj5+tZLw/eGZWEhzKrwQzf78TtuP/ADY3fRqDZrKDnBBwcHnsfY/OudZNJAZIs/CZ7iZv/TBQf3Ej+4Vo9NvOrDHJjaXRW2k5K7lBwf76CTSlKCj8T6A06rJCwjuoctDJ6Z9Uf9Ub9mH0PcCuzwz4iF3ESVMc0bbJom+KKQdwfdT3DdiMGriocekRLcPcBcSuio7A/EqklcjsSMnnvjig5w6dGkskqriSXaHb3CghR+2T/fUmlKCh8Z2pa2EqjLW0iTqB3PTbLgfMx7h+9ctWSTat1aMpIAZ0OAs8eM43H4GAOVbt6Hjtdt257VhLGwN5st4Sw0uBjuZjk3RDEiKM/wD86Hgn82AoyASQawl/eqWs7pYo2O0hYtk0RBG5JGZiQ2c/CFx3yeM5zQPBMR1TURc5nkt44Wj6jO6qZI2LEAHeTlcDnP716PLp8sdyJYcGOXAnjJxyBhZUP6gAFK+oA7Ec521O3xFdJ261lG/qMlZCvpz6+lBhYZceHLdsea0uv7JiV2XYPxf1XB53Dnt3rc6sdniCyPOJIZ0yS5Hwo2BkbB27Kc+/pWJNtjQtYiI/hXcpAPUXAIR1OCNx7/n+prR6/cD73olzwDI6AnAz+JAw5O7Ptxtx8/Sg4eDkxqGtQYRtwifAAKnyupGOofYcFwffFZW1gD+Gr+MD+Bcy4AzgAFW/KSMfUkfP1rW6bL0/Et0pf+LaHGWPxLJwBlyeB7FfkBWc8IafPeLq9pFGhilmLdZ3baGYEELjfvYYyRu+poKvxhPH9w0O7ZC+xY0fpttZgo5UMvmDeX34zXofhHV9Sii/1+Hbbk5ScurSxoeV64xggDALcEeo7kWvgv7N7awt4kMcc0yZJmZBuJJzxnJAHYfStVPArqysAysCCD2IIwQfqKDqs2cg9QLkHgqeGHvj8v0yakVmPDEr2rCwnYttBNtI39bEPyE/2sYwCPVcN7409ArIXVktvqe/4Y70od3oLiEHAP8AxIsgfNPnWvqBrmjrdQNE5K5wyuvxI6ncjr/MrAGgx7XqtCzI2QsOoKD283UVsEHkHHoeavtHkSKa4DNjMkMS59xbpgD+815v4nvp7TUFe7XySIySdMbY7hTGUMsfoJ1U5MbHJAwM4WtVpV6JGhfcHEklvLuU5DZheDcp9i0YPuNwBwaDf0qFot+ZreORgAXGcDt3NTaBSlKBXVc3KRozyMqIoyzMcAD3JPAFdtUJ8NmeQSXjCUKcpAP4KH0Zgf4r/NuB6Ad6CsmSXVWAw0WnDBJ5WS79QB6pB9cF/kO+uihCKFUBVUAAAYAA4AA9BXMClArB6m2zxLZn+1tJU/wvvrX6zq8dtC0sh4GAAOWdicKiD8zMeAK80u9PkTV9LvZmzNcyTRuqtlIl6WI4lxwSvm3H1Yt8qDqWyJj8QQ7W5KuBtcHzwNzjO4jy+pwfpUDxBqBXQNKu1G425gc84z0224PH7d/2q1++QRarq0MzxJ94hjZQ5RQxXqBvzEFsHPOCe+KgfZh4Ha+0pFvJrj7uJW2QeVUZQQQc7d4UtngMAaCy/wBEZdT1S1v5IY4rVEDbHcSO+5dwDKMqvxA9629lqAtmWCaNIVJxFJGNsTk/lx/Vyfynv6E9hx1GxNq33i3TKhQs0KD40UYDRj+0Qdh+ZfL3C4tAYrmD8ssMq+vKspoJdKoUSWyH557YfVpYR/7zRj/GB+r0ubW6SRFeNg6MMhlOQR8qCJrejJcxbGJUghkdeGjcfC6H0I/zGQeCao7LxqsEgttQZYJx8MreWG4Ho0bHhWPqhOQe2RWqlkCgk8AAk/Qd6yniPVI5lMbRRSx+UnrDcuGwY5PUdJ+U3j4GxkYzQauOQMAVIIPYg5B+lcq8i8O3A0ifiR/uUrEPE55hOeWUehjJ2yIPylZBkdvW0cEAggg8gjkEe4oIuraRDdRNDPGskbd1Yf5j2I9xyK8rk8Jz6HL1Yke807O5oxzNb+dW3pj4gCik4745A717BSgzngq7SW3R4LlJoACqhRyPOWG/1VghClT9fWtHWS1HwU0crXOnSLaztzIhGYJ/+Ig+Fv51wfrXLR/HimUW17GbO67BZDmOX5wyfC4+XB+VBq6UpQKUpQK4TTKilmYKqgkknAAAyST6ACudVeoae08gSQD7uuGKnnqtnIBH6FwCQfiOPQchA0y0N3Mt3KCI0/8ACxsMYBGDOwP52Hw5+Ffmxqj8daDKsttPCAyxXKTCLOGZjlZFjJIXLqdwBI8wP6q39R7+xSaNo3GVcYP/ANg+hB5B9CBQeeQ6P1da/pGaJoLdYhEBcqAWkY4GBkhVGfiOBkgetbPVbhreRJsnoHCSjPCc+WQewBO1vkQfy1w0q4Lh7W5w8qDncBieM8CTHY57MPRs+hFdRhe1BUhp7QjGCN8kIPcEd5YsfVgP1DsGgrNXRNhKZRn7nK2ZVH+zuTzKP/KY/GPynzdi1duiXwiZIC++Jxm2lzkMoGekT+tB2/Uo91NX7oCCCMg8EH1oCtkZHIqkvdKlicy2ezLHMkLkqkh/UpGenJ88EN6jjNR4SdPO1iTZMfIx5+7En4HP9iT8Lfk7HjBGjBoMJd68FlVZepaOz5jM4OI5D3XeCY5IH7Y3ZX2HG2PJfx7xGn8TJxEg6phZvjVgOGtJc5ySAM+nG30GWIMCrAMD3BGQfqD3rNzfZzZbi8MbWshGN9q7Qt++07W/cGgzlh4Cmlka4lISZPLFGSSsKDjaG2+dtuMS+bK+QgjiraC5OlTpBJk2Ex2wyH/ZpD/UufSJj8B/KfL2xXaPDeow/wDh9T6o/ReQq/8A1x7GrtuFvZYzDd2VtPFINr9KYgYPfyyJ+/xUGqpWS8PPPZ3Aspt80DAm1nPmIVeTDMf1KPhY/EPmK1tAqBrOhwXcRiuIlljPow7fMHup+Y5qfSg8/wD9EtSsM/0fdi4hHa2vPNge0cg5HyB4raaRcySQRvND0JWGXj3B9h9tw4NTKUClKUClKUClKUFfq+ldYKytsmjO6OT9JxyD+pGHBX1HzAI5aXqfVBV12TJxJHnOD6EH8yHuG9fkQQJ1QNS0zqFXRunMnwPjPB7qw/Mh9R+4wRQQtc8MrMjdM9Jyd3HwlhyGOOVcEZDrgj5jgxfDHigvI1pdDp3kQyVPAlTsJI/Qj3A7H5VobUuUHUCh/UISR+xIB/yqu1/w1Fdqu/KyRndFLGdskTe6N6fMHIPqKC0dAwIIBBGCDyCPUGqFbSazP4Kma2/ss/iRf8Ik4dP5CQR6HGFrvtb+SDCXRDDstwBtVvlIP6t/+k+mO1XAORkcig4wy7lDAEAjOGBB/cHkH5GudKUClKUClKUClKUClKUClKUClKUClKUClKUClKUHx0BBBAIPBB9a+IgAAAAA4AHAA+VKUHKlKUClKUClKUClKUClKU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AutoShape 12" descr="data:image/jpeg;base64,/9j/4AAQSkZJRgABAQAAAQABAAD/2wCEAAkGBhQSEBQUExIWFBQVGR0aGBgVGCAZHBgcHxYaGxscGSAdHyggGRsjHBodIDEiIycpLSwsHyAxNTEqNSYrLCkBCQoKBQUFDQUFDSkYEhgpKSkpKSkpKSkpKSkpKSkpKSkpKSkpKSkpKSkpKSkpKSkpKSkpKSkpKSkpKSkpKSkpKf/AABEIANYAsAMBIgACEQEDEQH/xAAbAAEAAwADAQAAAAAAAAAAAAAABAUGAgMHAf/EAEMQAAIBAwMCBAMGAgYIBwEAAAECAwAEEQUSIRMxBiJBUTJhcQcUI0JSgTNiFUNTkZKhFiREcnOCovA0Y4OxwdHhVP/EABQBAQAAAAAAAAAAAAAAAAAAAAD/xAAUEQEAAAAAAAAAAAAAAAAAAAAA/9oADAMBAAIRAxEAPwD3GlKUClKUClKUCum6vFjALHucADksfZQOSaXl4kUbSOdqIMk/L/5Py9ahB4ZyA+BJtI2FsMobBIODwcAZx9KDi2ukHBtrgE/DhA2f3ViF/wCYiobeObcK58++I4ljK4aM+gbJxz6YJ3emcHGWstbCa8be2XcrKUlRc7Ywq56jDsDuwAeM5YHsCe7UysfX67IkpuGfExKJKhKCNgwVsgRAx/y7mJ+YayXxIm3cm0pz53cIvAyccEnABycYGDzxUPS/H1rKm95Y4R+QyOFEi+jx7tpZe/OKw+mx3NwGje2ZtsjBiro2AzAfiAkfmibOMgqxI9jvfDnh22gVjEoOSfi2syAE/hggZ2rngE8UEpfFlmcYvLfnt+MnP081WisCMjkGs9rF3b/C9ukgzg74xjn8vIO1iOwbAbsDmqXS4Ht5wLKGRYSSJbZuYw2AcxMf4LYOcfCfZTQbylUc/i+GJgJxJb543SoVjBzjBkGUGfm1XSOCAQcg8gj1oOVKUoFKUoFKUoFKUoFKUoFKVReJL5upbW6EqbmQhiO4jRC749iQAufTdQd2uQpMiZlCpHMjt6h9jZ2cdznBwM8gcVl7zTXa9WVJJI2Y+R7hCE3ZyFVQq5z2wzDIPHPNWEN4hlRkwJJPJD+mGFd+ZAOwZtjH5+UdhXO70iKaWSIQCVo9mZZnY4cjfk4IOAApwuMlgOACaClbVLnEnQhEL74wRBGMs7Rs0gYlfNtZMhjjKvg81xNzdF0W4kJYqFYDjqQvIsEu5R5Q6SOGVwBlcg5FLn7TDZ3q290VeORygkEbRFWzgEgkh0zxnuPnXboklxeTC7ZhCn3WNGcgZDdVnkCqwwrAqoyc4wOCewX3hO0W1tZEBed4mYSOF80jADO0DvgHGPcGqu5uZJHguISoZ5FRsZ2FlbAbHfDQsx/ZQfhr6qw9MxW14xIBJS5JaOTuxVyVDIx5bcCGHxYOKrvDmrwRXEa5cxSYmh3tkRGT8JgzEZYiQOoJP5h34oNMdfjV5Ir0RxsNq7j/AA5UkJC8t28wKlW7HHPmFWz6tAkiwmaNZCAVQuAxHYEAnJHFY/7TLa5fYbOFnmxt3AAhczxONwPBGEbIPofnXRpt20QENxa4JP8ACZMx3Axk/d95OyReT0SeRnb8g9AngV1KuoZWGCrDII9iDwRWA068OmakLRQ33CcgR7jxbzNkhFJ56T44HYNwPar+11OO3KFHZrWVGZCSW6ZXblQT5sbSzbT8OxvoI1z4XF0t0jP5ZCNrKwO2VW3K4xghkYDhhn03Edg1tKrdB1B5YR1V2TJ5ZU9nA5I91b4gfYirKgUpSgUpSgUpSgUpSgVlPH2j3MiRz2eDcW+8qucbg8ZRtpPAYcMM8HGPWtXVR4tuJUspngIEqKGXcwUHDAlcngbhlcn3oMBpVrPJFbOkUkMxDq8E+ATE0WwtD+rYSrYbBIz71O0p9SEpkt4Y3WYje7uCnDHzKQ3mxkqD6qFyuRk8WtZOjI1tHNHPOrBXvGSMRbgSSCvMrKCSO4GM5HrvdFs0ht4ooyCkaKikc5CqBn98UESHwrbbCHt43LcuXUSFieTlnG489v8A4r7deGIXhSEb440zhY22jk55HIbnnnPJNW9KDz3TNNiN09pJkHDAZAQupByCF8occOCoCsOcBkbE268EzNsUTIBGGRZQPO0THPTlQhklAIBzxyM8HNWvi7wmLxFaOQwXMR3QzL+Ug5ww/Mh9R/2cR4g1ZpSsV9NNp8owG2xPIkgHDG2dOPN7MNwz64oLmL+irRWgfpTS7iZSE3Hce+48hDj03Z7Vz0u4jluPupcz2zoXiEmd8RHO3LecMncE+bDpzwCe63giS3txbRyxB3WNIZOBKm4dWSSPJ3Zj3MWYbu2cdqz+oXFtaSRzRkwm4Rtu9ivTRjyITtK58vHJKA8AjaAE4uI1bruei5LtIo5wrFRcLxgSKcCUYwwYPj4gezw3byGZhHqcGwDLLEn4jKAACyyMQhAG3cATjAPYEJ/ENu9hGI9nlbEBHlRdq84LjlQpCsX2hwzdgastIvDLZJKAGa3bKkeY7FOJEDdyQu5QR8QCn81BE1bxVFBqdsyMdtywt5MDKOSpaJwfRlJx/MsnGdvG8rxOfQ5764ZIWRT11lJIJjQLIT5ccgFhuHPOX/Ua9B1gXdunWF4JHzxA0SJHKcE9NCPOjkA7SWPOMg0GrpUbTb9Z4Y5k+CVFdc+zKCP/AHqTQKUpQKUpQKUpQKga6X+7TGIAyBGKgjcCQCQCD3Bxj96n0oPKrXw5ZyXdniCMRuzHapfaN1u0kZTJG3O0ngAcYGfTQNoR08GbTVMkYP41oJCwYerQ5JCSj9PZu3BxVH428ASOIYo7swxPOBEApyhZZG2nBG5Qc7T3AYj0BqL4Y8M6lpsnXna1EEW4ysmVeSPB4KooVmUgFSRuzkZwaD1iGXcoYAgMAcEYPIzyPQ/KudUeiatJ0bdblT95lUsyIPgGSct+kKCq8+vHNZzxB4ftWuz1NQvhNIeYoZXbap9Nkanpp25IH70G/ri6AjB7Vi9O8CrFkWupXiMDuIeVZhz7pIpx9eKtLHULmC4EN1tkif8AhXCLty3rHKoyFY9wwwD24PcKfVNQuYbuRbiNFtZj04p4v4iB/L8R7MDg7SMY5BO3B67TwfPHdHLO6HyhlcrsQcJ0+fIVA7D1HO4ONtp9ptzGumXAeVYyyHYW77gQfKO5YY4x64rt8P8AiN5e8TOGCssiYKHKjOCSAVJyQRng4OCCKDI+LYI4o4rh2SJyxSc7PJKysUEjbfgbI+L2bBIwCJPg/U5ZJLg2uz7uF3PM25lEoTGIy0jCTIC7ju2rt9SeJXjDSYbiXDobn7uuWjP8CJiSd7hcGSU7jhM8A5OMjNV4n1Cez0qVNh6l0BBbxINu0FW37UUDaAuT2B7cepC10WJvu0d1aCXF4qySRwLGQH2gFUaUgxpnP6gOcYqs1y+lWNrRm33ElyjogbdscgSlFPfpq7IM+xb0HHbpE7W0SQ2ly0CMmYorm362SEDN0HSQBifj2ZJ5JAwcVf8A2e2ULRPONstw0jCWfuZW48y/oQqRhBjb298ho9G04W9vDCDkRRqgPvtUDP74qZSlApSlApSlApSlApSmaDNeI3/1/TVPwmSVv+dbdtv+RY/tXbqDfeLxIAMxQYmm9i+fwYz/AJyEfJPeurxvhVtJT3iu4cf87GI/5SVGSK6s57tliSa3mJnWRpAhjbYAySZBLL5RtI7Dg4xQae8s1lRkfO1uDtJU988FSCP2NeZeJvsjnWNpNOv7pZi/UKPNhXOOeQAd/AGWzV4vja4a0m32jpdYdIlh/GDyDIxxnZtO0nfgY5BNbS3zsXd8WBn645/zoPItP8Oa6dkkvSkZT5WlkCTx89hJGCCp9VYMPlXqmkTzPEDcQiGTJygcSDGeDuAAOe/aptVNtqksjELFgBsbmyFAB5OcAsfkox/NQVvjLw89xhkUv+G8bKCNy7mjdXTdhSVeMZUkbge/FZW+0s2VopWCZJCG2bGyrTbT002K3AJHxEFjjBPrXqVYnxNock0ou45prlEI6dvA6oA3KOepuwBycnG/uAfSgqvsg1C9ZriK6RVVFRwQBl3kLMXLZyxYDJz247Cqv7QddZtWXY+0WKAA98SylckfMRjt7B60F99oMOn2jCSMffFUn7tHJ1n44VpXxlRjGS3YcDPFdPhfwubWN7y4lW4Mq/eHRoVLLI4BLK4y20YwOMACg7LfQJJdLkVE2yFo2hB/I6MpDA+m0+XPsp9K0HguyWOO4KfwpbmWSP22swyR/KWDEfIisfrviG5vZbaBIZILZ50WSRXBSWM58gZVwFbtw3Pb1r0+OMKAFAAAwAOAAOwHsKDlSlKBSlKBSlKBSlKDC+Pobie5itYZuj1LeWRSQSpkjki+IDlhtY8c984OKysWqXiKFt0lu3ikMd2bYGADKhkESEenILsvoeMEGtv4suUh1DTJHYKDJLDknHMkPlH7sij6kVm/Ddq3W1qIAecKyhcDPlkB7GTnsPU/TsA4a/4pZyljNNEs2IJkLhiXYTIRGGQbWkDrtJVcdzxggaCXxmLnakYkhXrdKZxskKkd0Gxn2ktgFiMAHNY2JJT4cVoZOlLCZF6hbaUBfeTu25Xg98r+5IFXdz4OtYU+8xqkUd0i/eJg0m4q4BYRntCHJGWHJzgDngJ2geIJnuZ7ZFljljBfbdRoUkG7aSJYcYJPqQ3r3wa1VhrYmhZ1XDxkrJGxGUde6k5x8wc4IINeXa1Fd21yljbss9y6M8EjkRLCiA/gxohyBsPeQkEgccZqRpniZrJSfLGHk2zxRp99MDFMo0jRshy+CNvmA9Mcig9A0/WWkIAIYZ56YMn97gCNfoM1eCsRB9o+2QQywfiiMSsokSMiMgEEpIwKNg8oTkfOrvT/ABpaTOEWYLISVCSAxtuHdPMACwPoCaCR4ovejZXMm7ZshkIbtghDgj55xXjNlZXtlpEkskuIZlM4j3sGyWDKQykFd+VJCnPfNeu6vpL3cnSmUCzXBZc5Nw3BAOPhiU8kd2PyHNf9pFgr2DgjygEYXO4jHAXHrkDja309QFJ4N0K2tLfoSw9SR3JD4H46SAFWyfiHO0jkgj6Gpv8ARF1bPFLbMLlF8ijOMx4UbHIyPygiQDAYHIw5xU6HrV5BY2zJPBJFLCGjLxsDGMDKFhJjCkgZI4GT2U1Hjt3YmOK5a2LuN0G9cqxPKqjyIcN6cOP0sRQXnRMl3FGmnxWxdw88m6MvtjYPtxHkjc4XzEj963tVXhzQ0toQqphjy7HBZj/MRVrQKUpQKUpQKUpQK+Fh796ga7qRggZ1AZyQkan8zswVR9MnJ+QNZm11bp3V71F6htuiibgN8skq5G0nhBkhQFwAMk5oM99rZA1CwEqLJFIyKVYZBHXVX+mRIvb2HtUyy8MSWlxK0dw5DDa0c+LvegIysfKSggHsQw+tcvtH8L31592kS2hke2dnC9YhWyBgHKqeGVT35wRVdda7dRvCuoWpmluGCxxxAKu7HmDCVmjXHGCjqW+Xeg5LYv8A0dPZtZBxIxMCwuMvny/iCRVkTaR5nCjAIxiqv7TvEEa6XFarOhmtmhEqJ5MtGQvlV8OVBHBUEdua00viiGHEcsyx3UihhFOem0SfD8LtJEjHGCA6gqQeKj3UaNHiVR0/TqD8M/Tq9WD/AAyJ+1BI8USY1zSJcna/VUZJx5os8DGB29Off0qLoQI1XWEDEF4onBVjkFS69xJkf4h9BUGXw9EjxTLugaNt0bqxRQcEDAl6tuRgngSL37V2W63EN5LeNIk3Wh6WJQbYYDbgVkBkhY5zx1F7+lBSLPEuhWl9LbQ3FxC/TZ5lLnC3BHJDDdgZxndVjrfhREu5LG2mkZ72OSRBPKJIonDJIcR43BmHZ25HpmqXUN0Og3VtcQyxv1nkhIQyRsrMGGJUDrkHPdh9a1V1qIe/0O4Vw4cFDhiwBe3GRjO1Tkcgc+9BI+zq8uIb+SxuCgZYOoUiDiMESKoK7+ckEltvl7Yr0DV7ATwSRHs644/7x/eCPka89d1g8URsSEWa2kUk+UEh93cooJ/dvr6V6dQeR6RoyRQLZXNy+nTI3lPk6c4U4SSJnG0OU8rAEE85Xmtp4Z8DQ2wRutNclR+G0zhwg/kAAAHt7elaG7so5UKSxrIh7q6hgf2PFZq7+zyNfNZTzWD+0DfhE/zRNlD+2KDWUrCDXtTsDi9gF7bj/aLRcSKPeSL1+q1rdH1qG6iEsEiyIfVT2Psw7qw9jzQTqUpQKUpQK6byZkjZkQyMBkICAW+QJ4B+td1ZGOX+krttrsLSzkKnaSvXnHfJHeOLP7t/u0HMBr10ura4IMJKm3nj8qSdmDgYeOUAkZyQM5AIPPdpWmrJd3F5IgUYESZ7ERnzSHPGS3AP6VHvVZotk0tu8vUdbqAT20zIOZtgZYy/6nA2OG78kdjUhvC7TJG1/cfgRqhFuPJHkIuTcMTmXzZOMhfkaCjH2vMq3TFLWRbaQp+FcHdKAM7o12HjHGScZBANdNr9oVpPCLqVXtEd+I7hcx3DbT8JAYkDC5bbgHHqav7Oz06aIR3DWNxKSd23pZ5Y4A28gAcD6VB8U/Z1ATatCZ4+k6LEsTBo4sNuVijggjeBnBGc80FN4W1O0vNS1MwKWWW3QydTkFgzbwu4qQnKjBIBx6DFQYvCKw6fcz2bywTxTzYeF2wyjLKpVSUKYIHY/X1qwa3ubC/l1G5WOe2mTovJa5UoS6AM6O3A3LyVbua7re4jaDUIZ90JaUSIsy7GYNAisVDh93mDZI3fX1oM+NWurXTbe/cRTiZd0nSzbSqC2B5oyFk787oz9TVjJraRzrFNE9tcOm8K6EEr3J61kcEcHO+I49agXMu/wfEM8qrLjk/DKfY+mPUGrjVrppdU06SBwHjtt8p6by+SSNBgBCTvPJAIXtkkigaZE9y+LEgtjLTBgYlBz3mtzGzP/wCW6E++BzVjH9n9rJMn3i/ElzE24GEQ28gPuxjXqH9zXXDLpVvElrNPcogGNsoniRjnJJwiKeTnJqfbfZ5p9wbhPu1t0VISPoEdQEDLs7r5lfccYz2HPegrfFX2TC/geQ+S7G4RNJI8oKdkDksfMQN2VxtzjBxW38Naj1IVRgUmiVVljf4lYKBn5q2MhhkEfvWd0XTbnSSY8yXdh+TC7prf5FR/Ei/3Rke1WV7qtrOI7iGYbkYL1YmTKg8lJQ5HlOD5SMg8jBGaDT0qr0jWeq8sTqFkiIPByro2THIh/SwBHyIIq0oFZzWfBEcshmgkktLk95oDjf8A8VT5ZR/vDPzrR0oMnBLqlsp6qw36D1h/Am/wsTGx+QK1b6D4mhuw3TLB04kikUpJGfZ1bkfXsfQ1a1SeIfDYnKyxP0bqP+FMB/0SD+siPqp+owaC7pVH4d8RGctDOnRu4gOrFnII7CSI/nib0Pp2ODV5QVHivVzbWksijMmNsS/qkchY1/diK5+GNDWztIoF52L5m/U55dj82Yk1U6tm41S2g/q7ZDcyfNyTHAD9PO/7CtVQYhrVxcarbo7RNKkdzEyttKs0ZQkH088Iz9any+DYr2OB79DLKsYDJvYRlu+WRW2M3Pf/APKa9Ao1G1LDyXMU1q/pnIEqD/okH7113ekTXVo1st3LC0LmN3j2iSRAAVG4/ASpXLDvz70EhPB9m8KC5s7XftAYCNAAcchTjsKhTeE0hz9zLxKFG1Ybhx5snPlYsmMbceX3zWO0f7H5GZRc3KNPGgyHD3HDO+GG9lUEgEYAOCM1L1X7KtPtnWaeYqjuTKTKIERdhx01UrgbgOMseaCF49gmgtrdDOZEupoxLarGiTSE4YhSBsOGwGwgBPfOa+weKICz28p6LqcPDKBDgn3jm6lsx+YZM+mKgxWtst1b3FkmbRL6BEmO9izMpSUKzd49xTv+Ytj1xpfuSf6QXClUPUsmwBsJGJhnIEfGQfzBiR79qCHd6Qj27WwPRjlz5E/1fJbOSiS74HJz/VyLn5VI0E3Vu0ir0QsHTdUuI5I5JMxiEkMrupHlVQQHGTjjiqDwZ4VzFqaQzTRvDNtiVWd4wpUMN0ez8X909OMVVWurXEenQai42hJXUNasYmjIOwlo2JikVjwVVV47+9B6Rd/aPH1BbXQl0yYspzMqsjqGBYJICU8wBXce2fer+bRYLj8e3kEcp7T25U7vk+MrKvybPyx3rIaR4wi1YQWl1H0JWAkaKaLi5j2HBhLZ2Bu5/NjIB9aodZ8DX+jXH3jSWd7Zjl4OZNv1Xu6fzL5h/nQelwarcqTDNAepglJolLwyYGeRnMTfyscezGu/SJhOsgkhEcnAkHAJ44J2kkcds8iuEaXCskmAwdR1I8thDtGdhJ7ZzwEycVdYoM5rNuLWW2uEzsQ9CXJJ/DkYBSSefJLt+gZq0Rce4ro1KwWeGSJ/hkUqfoRjj5+tZLw/eGZWEhzKrwQzf78TtuP/ADY3fRqDZrKDnBBwcHnsfY/OudZNJAZIs/CZ7iZv/TBQf3Ej+4Vo9NvOrDHJjaXRW2k5K7lBwf76CTSlKCj8T6A06rJCwjuoctDJ6Z9Uf9Ub9mH0PcCuzwz4iF3ESVMc0bbJom+KKQdwfdT3DdiMGriocekRLcPcBcSuio7A/EqklcjsSMnnvjig5w6dGkskqriSXaHb3CghR+2T/fUmlKCh8Z2pa2EqjLW0iTqB3PTbLgfMx7h+9ctWSTat1aMpIAZ0OAs8eM43H4GAOVbt6Hjtdt257VhLGwN5st4Sw0uBjuZjk3RDEiKM/wD86Hgn82AoyASQawl/eqWs7pYo2O0hYtk0RBG5JGZiQ2c/CFx3yeM5zQPBMR1TURc5nkt44Wj6jO6qZI2LEAHeTlcDnP716PLp8sdyJYcGOXAnjJxyBhZUP6gAFK+oA7Ec521O3xFdJ261lG/qMlZCvpz6+lBhYZceHLdsea0uv7JiV2XYPxf1XB53Dnt3rc6sdniCyPOJIZ0yS5Hwo2BkbB27Kc+/pWJNtjQtYiI/hXcpAPUXAIR1OCNx7/n+prR6/cD73olzwDI6AnAz+JAw5O7Ptxtx8/Sg4eDkxqGtQYRtwifAAKnyupGOofYcFwffFZW1gD+Gr+MD+Bcy4AzgAFW/KSMfUkfP1rW6bL0/Et0pf+LaHGWPxLJwBlyeB7FfkBWc8IafPeLq9pFGhilmLdZ3baGYEELjfvYYyRu+poKvxhPH9w0O7ZC+xY0fpttZgo5UMvmDeX34zXofhHV9Sii/1+Hbbk5ScurSxoeV64xggDALcEeo7kWvgv7N7awt4kMcc0yZJmZBuJJzxnJAHYfStVPArqysAysCCD2IIwQfqKDqs2cg9QLkHgqeGHvj8v0yakVmPDEr2rCwnYttBNtI39bEPyE/2sYwCPVcN7409ArIXVktvqe/4Y70od3oLiEHAP8AxIsgfNPnWvqBrmjrdQNE5K5wyuvxI6ncjr/MrAGgx7XqtCzI2QsOoKD283UVsEHkHHoeavtHkSKa4DNjMkMS59xbpgD+815v4nvp7TUFe7XySIySdMbY7hTGUMsfoJ1U5MbHJAwM4WtVpV6JGhfcHEklvLuU5DZheDcp9i0YPuNwBwaDf0qFot+ZreORgAXGcDt3NTaBSlKBXVc3KRozyMqIoyzMcAD3JPAFdtUJ8NmeQSXjCUKcpAP4KH0Zgf4r/NuB6Ad6CsmSXVWAw0WnDBJ5WS79QB6pB9cF/kO+uihCKFUBVUAAAYAA4AA9BXMClArB6m2zxLZn+1tJU/wvvrX6zq8dtC0sh4GAAOWdicKiD8zMeAK80u9PkTV9LvZmzNcyTRuqtlIl6WI4lxwSvm3H1Yt8qDqWyJj8QQ7W5KuBtcHzwNzjO4jy+pwfpUDxBqBXQNKu1G425gc84z0224PH7d/2q1++QRarq0MzxJ94hjZQ5RQxXqBvzEFsHPOCe+KgfZh4Ha+0pFvJrj7uJW2QeVUZQQQc7d4UtngMAaCy/wBEZdT1S1v5IY4rVEDbHcSO+5dwDKMqvxA9629lqAtmWCaNIVJxFJGNsTk/lx/Vyfynv6E9hx1GxNq33i3TKhQs0KD40UYDRj+0Qdh+ZfL3C4tAYrmD8ssMq+vKspoJdKoUSWyH557YfVpYR/7zRj/GB+r0ubW6SRFeNg6MMhlOQR8qCJrejJcxbGJUghkdeGjcfC6H0I/zGQeCao7LxqsEgttQZYJx8MreWG4Ho0bHhWPqhOQe2RWqlkCgk8AAk/Qd6yniPVI5lMbRRSx+UnrDcuGwY5PUdJ+U3j4GxkYzQauOQMAVIIPYg5B+lcq8i8O3A0ifiR/uUrEPE55hOeWUehjJ2yIPylZBkdvW0cEAggg8gjkEe4oIuraRDdRNDPGskbd1Yf5j2I9xyK8rk8Jz6HL1Yke807O5oxzNb+dW3pj4gCik4745A717BSgzngq7SW3R4LlJoACqhRyPOWG/1VghClT9fWtHWS1HwU0crXOnSLaztzIhGYJ/+Ig+Fv51wfrXLR/HimUW17GbO67BZDmOX5wyfC4+XB+VBq6UpQKUpQK4TTKilmYKqgkknAAAyST6ACudVeoae08gSQD7uuGKnnqtnIBH6FwCQfiOPQchA0y0N3Mt3KCI0/8ACxsMYBGDOwP52Hw5+Ffmxqj8daDKsttPCAyxXKTCLOGZjlZFjJIXLqdwBI8wP6q39R7+xSaNo3GVcYP/ANg+hB5B9CBQeeQ6P1da/pGaJoLdYhEBcqAWkY4GBkhVGfiOBkgetbPVbhreRJsnoHCSjPCc+WQewBO1vkQfy1w0q4Lh7W5w8qDncBieM8CTHY57MPRs+hFdRhe1BUhp7QjGCN8kIPcEd5YsfVgP1DsGgrNXRNhKZRn7nK2ZVH+zuTzKP/KY/GPynzdi1duiXwiZIC++Jxm2lzkMoGekT+tB2/Uo91NX7oCCCMg8EH1oCtkZHIqkvdKlicy2ezLHMkLkqkh/UpGenJ88EN6jjNR4SdPO1iTZMfIx5+7En4HP9iT8Lfk7HjBGjBoMJd68FlVZepaOz5jM4OI5D3XeCY5IH7Y3ZX2HG2PJfx7xGn8TJxEg6phZvjVgOGtJc5ySAM+nG30GWIMCrAMD3BGQfqD3rNzfZzZbi8MbWshGN9q7Qt++07W/cGgzlh4Cmlka4lISZPLFGSSsKDjaG2+dtuMS+bK+QgjiraC5OlTpBJk2Ex2wyH/ZpD/UufSJj8B/KfL2xXaPDeow/wDh9T6o/ReQq/8A1x7GrtuFvZYzDd2VtPFINr9KYgYPfyyJ+/xUGqpWS8PPPZ3Aspt80DAm1nPmIVeTDMf1KPhY/EPmK1tAqBrOhwXcRiuIlljPow7fMHup+Y5qfSg8/wD9EtSsM/0fdi4hHa2vPNge0cg5HyB4raaRcySQRvND0JWGXj3B9h9tw4NTKUClKUClKUClKUFfq+ldYKytsmjO6OT9JxyD+pGHBX1HzAI5aXqfVBV12TJxJHnOD6EH8yHuG9fkQQJ1QNS0zqFXRunMnwPjPB7qw/Mh9R+4wRQQtc8MrMjdM9Jyd3HwlhyGOOVcEZDrgj5jgxfDHigvI1pdDp3kQyVPAlTsJI/Qj3A7H5VobUuUHUCh/UISR+xIB/yqu1/w1Fdqu/KyRndFLGdskTe6N6fMHIPqKC0dAwIIBBGCDyCPUGqFbSazP4Kma2/ss/iRf8Ik4dP5CQR6HGFrvtb+SDCXRDDstwBtVvlIP6t/+k+mO1XAORkcig4wy7lDAEAjOGBB/cHkH5GudKUClKUClKUClKUClKUClKUClKUClKUClKUClKUHx0BBBAIPBB9a+IgAAAAA4AHAA+VKUHKlKUClKUClKUClKUClKU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panova frul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3429000"/>
            <a:ext cx="2011680" cy="2816352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6324600" cy="1828800"/>
          </a:xfrm>
        </p:spPr>
        <p:txBody>
          <a:bodyPr/>
          <a:lstStyle/>
          <a:p>
            <a:r>
              <a:rPr lang="en-US" smtClean="0"/>
              <a:t>Zelimir Maletic I</a:t>
            </a:r>
            <a:r>
              <a:rPr lang="en-US" sz="1800" smtClean="0"/>
              <a:t>7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13688"/>
          </a:xfrm>
        </p:spPr>
        <p:txBody>
          <a:bodyPr>
            <a:normAutofit fontScale="90000"/>
          </a:bodyPr>
          <a:lstStyle/>
          <a:p>
            <a:r>
              <a:rPr lang="en-US" smtClean="0"/>
              <a:t>Zajednicke osobine muzike naroda starog Istoka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800"/>
          </a:xfrm>
        </p:spPr>
        <p:txBody>
          <a:bodyPr/>
          <a:lstStyle/>
          <a:p>
            <a:pPr marL="596646" indent="-514350">
              <a:buFont typeface="+mj-lt"/>
              <a:buAutoNum type="arabicParenR"/>
            </a:pPr>
            <a:r>
              <a:rPr lang="en-US" smtClean="0"/>
              <a:t>Nastaju razlike izmedju 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vladajuce klase</a:t>
            </a:r>
            <a:r>
              <a:rPr lang="en-US" smtClean="0"/>
              <a:t>(pijesme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mtClean="0"/>
              <a:t>koje velicaju vladara) I sirokih narodnih narodnih slojeva</a:t>
            </a:r>
          </a:p>
          <a:p>
            <a:pPr marL="596646" indent="-514350">
              <a:buFont typeface="+mj-lt"/>
              <a:buAutoNum type="arabicParenR"/>
            </a:pPr>
            <a:r>
              <a:rPr lang="en-US" smtClean="0"/>
              <a:t>Muzicko izvodjenje povijerava se 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profesionalcima.</a:t>
            </a:r>
          </a:p>
          <a:p>
            <a:pPr marL="596646" indent="-514350">
              <a:buFont typeface="+mj-lt"/>
              <a:buAutoNum type="arabicParenR"/>
            </a:pP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Podaci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n-US" smtClean="0"/>
              <a:t>koji postoje saznajemo iz grobnica vladara.</a:t>
            </a:r>
          </a:p>
          <a:p>
            <a:pPr marL="596646" indent="-514350">
              <a:buFont typeface="+mj-lt"/>
              <a:buAutoNum type="arabicParenR"/>
            </a:pPr>
            <a:r>
              <a:rPr lang="en-US" smtClean="0"/>
              <a:t>muzika širih narodnih slojeva i dalje je</a:t>
            </a:r>
            <a:r>
              <a:rPr lang="en-US" smtClean="0">
                <a:solidFill>
                  <a:srgbClr val="FF0000"/>
                </a:solidFill>
              </a:rPr>
              <a:t> 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povezana sa radnim i proizvodnim procesima</a:t>
            </a:r>
          </a:p>
          <a:p>
            <a:pPr marL="596646" indent="-514350">
              <a:buFont typeface="+mj-lt"/>
              <a:buAutoNum type="arabicParenR"/>
            </a:pPr>
            <a:r>
              <a:rPr lang="en-US" b="1" i="1" smtClean="0"/>
              <a:t> </a:t>
            </a:r>
            <a:r>
              <a:rPr lang="en-US" smtClean="0"/>
              <a:t>muzika se najčešće javlja </a:t>
            </a:r>
            <a:r>
              <a:rPr lang="en-US" i="1" smtClean="0"/>
              <a:t>u 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kombinaciji sa tekstom ili pokretom</a:t>
            </a:r>
            <a:r>
              <a:rPr lang="en-US" smtClean="0">
                <a:solidFill>
                  <a:srgbClr val="FF0000"/>
                </a:solidFill>
              </a:rPr>
              <a:t> </a:t>
            </a:r>
            <a:r>
              <a:rPr lang="en-US" smtClean="0"/>
              <a:t>(plesom) i postaje sve samostalnija.</a:t>
            </a:r>
            <a:endParaRPr lang="en-US" smtClean="0">
              <a:solidFill>
                <a:srgbClr val="FF0000"/>
              </a:solidFill>
            </a:endParaRPr>
          </a:p>
          <a:p>
            <a:pPr marL="596646" indent="-514350">
              <a:buFont typeface="+mj-lt"/>
              <a:buAutoNum type="arabicParenR"/>
            </a:pPr>
            <a:endParaRPr lang="en-US" smtClean="0"/>
          </a:p>
          <a:p>
            <a:pPr marL="596646" indent="-514350">
              <a:buFont typeface="+mj-lt"/>
              <a:buAutoNum type="arabicParenR"/>
            </a:pPr>
            <a:endParaRPr lang="en-US" smtClean="0"/>
          </a:p>
          <a:p>
            <a:pPr marL="596646" indent="-514350">
              <a:buFont typeface="+mj-lt"/>
              <a:buAutoNum type="arabicParenR"/>
            </a:pPr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           EGIPAT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763000" cy="49530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Muzika u egiptu je imala velik znacaj,a muzicari su smatrani za 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faraonovim rodjacima</a:t>
            </a:r>
            <a:r>
              <a:rPr lang="en-US" smtClean="0"/>
              <a:t>.</a:t>
            </a:r>
          </a:p>
          <a:p>
            <a:r>
              <a:rPr lang="en-US" smtClean="0"/>
              <a:t> Egipcani su upotrebljavali 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velik broj instrumenata-</a:t>
            </a:r>
            <a:r>
              <a:rPr lang="en-US" smtClean="0"/>
              <a:t>udaraljke,cegrtaljke,razne frule I zicani instrumenti</a:t>
            </a:r>
          </a:p>
          <a:p>
            <a:r>
              <a:rPr lang="en-US" smtClean="0"/>
              <a:t>Kasnije se pojavljuju I 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vojni orkestri</a:t>
            </a:r>
            <a:r>
              <a:rPr lang="en-US" smtClean="0"/>
              <a:t>(sastavljeni od truba I bubnjeva)</a:t>
            </a:r>
          </a:p>
          <a:p>
            <a:r>
              <a:rPr lang="en-US" smtClean="0"/>
              <a:t>Naj interesantniji instrument  iz tog doba su 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hidraulicne orgulje.</a:t>
            </a:r>
          </a:p>
          <a:p>
            <a:r>
              <a:rPr lang="en-US" smtClean="0"/>
              <a:t>pretpostavlja se da su Egipćani poznavali 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pentatoniku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 I 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hromatsku lestvicu</a:t>
            </a:r>
            <a:r>
              <a:rPr lang="en-US" smtClean="0"/>
              <a:t>.</a:t>
            </a:r>
            <a:endParaRPr lang="en-US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mtClean="0"/>
              <a:t>                </a:t>
            </a:r>
          </a:p>
          <a:p>
            <a:pPr>
              <a:buNone/>
            </a:pPr>
            <a:endParaRPr lang="en-US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 descr="data:image/jpeg;base64,/9j/4AAQSkZJRgABAQAAAQABAAD/2wCEAAkGBwgHBgkIBwgKCgkLDRYPDQwMDRsUFRAWIB0iIiAdHx8kKDQsJCYxJx8fLT0tMTU3Ojo6Iys/RD84QzQ5OjcBCgoKDQwNGg8PGjclHyU3Nzc3Nzc3Nzc3Nzc3Nzc3Nzc3Nzc3Nzc3Nzc3Nzc3Nzc3Nzc3Nzc3Nzc3Nzc3Nzc3N//AABEIAGAASQMBIgACEQEDEQH/xAAbAAACAwEBAQAAAAAAAAAAAAAEBQMGBwIBAP/EADkQAAEDAgMGAwUHAwUAAAAAAAECAwQAEQUSIQYTMUFRYSJxgRSRobHwBzJCUsHR4SNi0jRjcoKi/8QAFwEBAQEBAAAAAAAAAAAAAAAAAgEAA//EACARAQEAAgEEAwEAAAAAAAAAAAEAAhEhMUFRYRJCcSL/2gAMAwEAAhEDEQA/ACUa2+VTtoudAT6VGwi/1wpnHZv18xXZbkY3DLF+/ejmY+uvvFTsMCw+YobaPFmtnsJcmuJCnPutIPBSrX17AAk0HK6GN2t+MjO2HkB1I5Arse4HfuKH2UXiEuA6cVShMlp8tnJaxASkg6aa3v2vblWETto8QlSFrbeLKVLKyEcyTck96u/2a7dTGcRawvFXd/FeNkrVxSev8dPLXnt6szXS1hUfnlA+VCvx78reVOlt2GvuoZ5vT9DV3bVWZjFr6Dzpfux1P16VYJrXhJ4Clm7NMYJcxGrDTQdhXWKvqbYSzHkBEjOlSkBYQVp5pCiCEk9Tb0vcL4MTEZMpb0bEC3kcsppxGgA/CU3t6i3pRczC8RZjy5jk6OEbsrdQ1FWrOEgnQbzjbhRXzUOOI3D52IRmsj2D4q/4vCXNyVAdCUqsfMfzVM+0HFl4wfZnYkmGxHzjM4EKubG5GVR5ctKKTtPi/siG5MmK2l5ISlCcrhtbqhfh9aSzVEvtWmhaw6AGbIAQb9LXNu5NDsy7lSfZMMQrxzpRHaGP868w0AYuyhhSigLulak5SRY8rm3vq44rs1jEaOqUTs7NXnAU3GQhThvzsUJFvWkWGRJR2jaTIYaYdSnVtCEoSNNDYac6hlseauOm3pvG5iUD2zZ/FGzzUkNuk97IUTXzmO4eWypZkN6Xs9FcbUPRQB+FVRrE8YkLDcmLKnkJUlRD7rYJ5KGQDvy91qdqxfGWoQS7hNw00C8t90ZlC2py6HrWx3VSm9vizQsMO3Wn7zahlUnzB1oa39qKmixYyGES2EPJU80nR55bmVJF7DMo248u1c6/lTTPcWXx8EWXlOKxKcnNxyugA/CiMR2clPxgYWJyd5zDz5sfIjhTZpkk8bUpn7QLi4oYEZMc5U+J990BtKtfCTfS1T5NPjjZ/jeyMzDI635EZLbe8H9fMCNeWh6+tV8Fxp5ADiTbhblWv7UQ8Uk7MyUYi9hiSG97uUlZ3hScwCVEpI4dNayN+LKW6CplhlCLZktJNiL/ANxJPHrSMtjxRx01y2rw+CNnZbrOwq4ZKUlM8uIIRdQ8Vgb63/8AVU7YvJE2gjvmG7KS0oKMdhrOtwA3ICeegrSsbmtp2BbcTi4lPutMWgOllaR4k3GTLmsBrqeWtUvY6QxG2mbnYpJRBjpznO2hKMqikgBICTxuRQH+ZprKs+DTMHw57NNwzaAsN5gw3NwwZGQq19dSTp/HOmbmK7GYocrL0eM4jQKCFRiPeAD63ofENpdlZzgQ/jWKEBX3m1PIT8EjT4UXiGx2EvMqShySHsxUHnH1Oq8vEeHurHuv5QCDJSY6o77AaQ4lftDT7n9RF7lOQkp11HHnTLeq+iKDwjCW8GgKiofLxUsrUVJsL2A0F9OFS5h+UVQDpRd9ayJbUppSUKyKKSEqtex60oTsml1tpuZiEhTbRulpqzaL9+JPnpT9oW41OkX6VN21Lo+zWDpQoGGlS1fjcUpZv1uTWSTQ0hxxpd8yFFKtOYNjW4pT76y/HcBdcx+e1FirdUXVO5UJvYKN/wBaWL5pkeKo4hirsZltMZrftIbTvU7pBIPAgHLcjhVw+zvDW8RQ7iclpAaWw5FdYyaKKiOBAH4eP/LjpVYkwlsOyGHAGV5chS6QjXMnQlRAFargzDEDB4ceKMrSWUqBPE3FyfW965oDougryy5GymDRpO8ajuZcwXud6S3e+hy8/W9NHVXHi+NdOK8Xc96GdWQP3q8948EvmC17knsaX5z9KouY7oflS3e9vjTCC2gJBHWpUKPOhw4BXpctwNGcYFVEUNIcccQ2kLctnUBYqsNLnnQ5cPWvCs8zWrZntc1vZuNqUmx0Op/3EC/uNXSDI3sCIsahUds3B6pBqm7ZK0xZeviITe3Raf2p1gD+bAoB1/06B7hb9KP2t9ZzvvGOFQyHOPPzoRx4DnbyrmS7x509QWDmu8dfSl+b6vUspwm/Og83Y10CDaLn43N68z1DmBr4qFcrpunz19n01qC/eviSAa1t2cbbv7pmRcaOPWJ/7Xpps24pOBQUr0JaCteh1HzoXatlIS+l5p11GcmzX3hfgR6GpcJ9scw5pbkZ1Ay2bDls2QaJJHW1bXNu0xW4pZyi4J6V9IcoMmS2u7bar2t4hXrrl+PHpT1CGfV696HzD8xqR066G3aoL+XvplL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data:image/jpeg;base64,/9j/4AAQSkZJRgABAQAAAQABAAD/2wCEAAkGBwgHBgkIBwgKCgkLDRYPDQwMDRsUFRAWIB0iIiAdHx8kKDQsJCYxJx8fLT0tMTU3Ojo6Iys/RD84QzQ5OjcBCgoKDQwNGg8PGjclHyU3Nzc3Nzc3Nzc3Nzc3Nzc3Nzc3Nzc3Nzc3Nzc3Nzc3Nzc3Nzc3Nzc3Nzc3Nzc3Nzc3N//AABEIAGAASQMBIgACEQEDEQH/xAAbAAACAwEBAQAAAAAAAAAAAAAEBQMGBwIBAP/EADkQAAEDAgMGAwUHAwUAAAAAAAECAwQAEQUSIQYTMUFRYSJxgRSRobHwBzJCUsHR4SNi0jRjcoKi/8QAFwEBAQEBAAAAAAAAAAAAAAAAAgEAA//EACARAQEAAgEEAwEAAAAAAAAAAAEAAhEhMUFRYRJCcSL/2gAMAwEAAhEDEQA/ACUa2+VTtoudAT6VGwi/1wpnHZv18xXZbkY3DLF+/ejmY+uvvFTsMCw+YobaPFmtnsJcmuJCnPutIPBSrX17AAk0HK6GN2t+MjO2HkB1I5Arse4HfuKH2UXiEuA6cVShMlp8tnJaxASkg6aa3v2vblWETto8QlSFrbeLKVLKyEcyTck96u/2a7dTGcRawvFXd/FeNkrVxSev8dPLXnt6szXS1hUfnlA+VCvx78reVOlt2GvuoZ5vT9DV3bVWZjFr6Dzpfux1P16VYJrXhJ4Clm7NMYJcxGrDTQdhXWKvqbYSzHkBEjOlSkBYQVp5pCiCEk9Tb0vcL4MTEZMpb0bEC3kcsppxGgA/CU3t6i3pRczC8RZjy5jk6OEbsrdQ1FWrOEgnQbzjbhRXzUOOI3D52IRmsj2D4q/4vCXNyVAdCUqsfMfzVM+0HFl4wfZnYkmGxHzjM4EKubG5GVR5ctKKTtPi/siG5MmK2l5ISlCcrhtbqhfh9aSzVEvtWmhaw6AGbIAQb9LXNu5NDsy7lSfZMMQrxzpRHaGP868w0AYuyhhSigLulak5SRY8rm3vq44rs1jEaOqUTs7NXnAU3GQhThvzsUJFvWkWGRJR2jaTIYaYdSnVtCEoSNNDYac6hlseauOm3pvG5iUD2zZ/FGzzUkNuk97IUTXzmO4eWypZkN6Xs9FcbUPRQB+FVRrE8YkLDcmLKnkJUlRD7rYJ5KGQDvy91qdqxfGWoQS7hNw00C8t90ZlC2py6HrWx3VSm9vizQsMO3Wn7zahlUnzB1oa39qKmixYyGES2EPJU80nR55bmVJF7DMo248u1c6/lTTPcWXx8EWXlOKxKcnNxyugA/CiMR2clPxgYWJyd5zDz5sfIjhTZpkk8bUpn7QLi4oYEZMc5U+J990BtKtfCTfS1T5NPjjZ/jeyMzDI635EZLbe8H9fMCNeWh6+tV8Fxp5ADiTbhblWv7UQ8Uk7MyUYi9hiSG97uUlZ3hScwCVEpI4dNayN+LKW6CplhlCLZktJNiL/ANxJPHrSMtjxRx01y2rw+CNnZbrOwq4ZKUlM8uIIRdQ8Vgb63/8AVU7YvJE2gjvmG7KS0oKMdhrOtwA3ICeegrSsbmtp2BbcTi4lPutMWgOllaR4k3GTLmsBrqeWtUvY6QxG2mbnYpJRBjpznO2hKMqikgBICTxuRQH+ZprKs+DTMHw57NNwzaAsN5gw3NwwZGQq19dSTp/HOmbmK7GYocrL0eM4jQKCFRiPeAD63ofENpdlZzgQ/jWKEBX3m1PIT8EjT4UXiGx2EvMqShySHsxUHnH1Oq8vEeHurHuv5QCDJSY6o77AaQ4lftDT7n9RF7lOQkp11HHnTLeq+iKDwjCW8GgKiofLxUsrUVJsL2A0F9OFS5h+UVQDpRd9ayJbUppSUKyKKSEqtex60oTsml1tpuZiEhTbRulpqzaL9+JPnpT9oW41OkX6VN21Lo+zWDpQoGGlS1fjcUpZv1uTWSTQ0hxxpd8yFFKtOYNjW4pT76y/HcBdcx+e1FirdUXVO5UJvYKN/wBaWL5pkeKo4hirsZltMZrftIbTvU7pBIPAgHLcjhVw+zvDW8RQ7iclpAaWw5FdYyaKKiOBAH4eP/LjpVYkwlsOyGHAGV5chS6QjXMnQlRAFargzDEDB4ceKMrSWUqBPE3FyfW965oDougryy5GymDRpO8ajuZcwXud6S3e+hy8/W9NHVXHi+NdOK8Xc96GdWQP3q8948EvmC17knsaX5z9KouY7oflS3e9vjTCC2gJBHWpUKPOhw4BXpctwNGcYFVEUNIcccQ2kLctnUBYqsNLnnQ5cPWvCs8zWrZntc1vZuNqUmx0Op/3EC/uNXSDI3sCIsahUds3B6pBqm7ZK0xZeviITe3Raf2p1gD+bAoB1/06B7hb9KP2t9ZzvvGOFQyHOPPzoRx4DnbyrmS7x509QWDmu8dfSl+b6vUspwm/Og83Y10CDaLn43N68z1DmBr4qFcrpunz19n01qC/eviSAa1t2cbbv7pmRcaOPWJ/7Xpps24pOBQUr0JaCteh1HzoXatlIS+l5p11GcmzX3hfgR6GpcJ9scw5pbkZ1Ay2bDls2QaJJHW1bXNu0xW4pZyi4J6V9IcoMmS2u7bar2t4hXrrl+PHpT1CGfV696HzD8xqR066G3aoL+XvplL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6" name="AutoShape 6" descr="data:image/jpeg;base64,/9j/4AAQSkZJRgABAQAAAQABAAD/2wCEAAkGBwgHBgkIBwgKCgkLDRYPDQwMDRsUFRAWIB0iIiAdHx8kKDQsJCYxJx8fLT0tMTU3Ojo6Iys/RD84QzQ5OjcBCgoKDQwNGg8PGjclHyU3Nzc3Nzc3Nzc3Nzc3Nzc3Nzc3Nzc3Nzc3Nzc3Nzc3Nzc3Nzc3Nzc3Nzc3Nzc3Nzc3N//AABEIAGAASQMBIgACEQEDEQH/xAAbAAACAwEBAQAAAAAAAAAAAAAEBQMGBwIBAP/EADkQAAEDAgMGAwUHAwUAAAAAAAECAwQAEQUSIQYTMUFRYSJxgRSRobHwBzJCUsHR4SNi0jRjcoKi/8QAFwEBAQEBAAAAAAAAAAAAAAAAAgEAA//EACARAQEAAgEEAwEAAAAAAAAAAAEAAhEhMUFRYRJCcSL/2gAMAwEAAhEDEQA/ACUa2+VTtoudAT6VGwi/1wpnHZv18xXZbkY3DLF+/ejmY+uvvFTsMCw+YobaPFmtnsJcmuJCnPutIPBSrX17AAk0HK6GN2t+MjO2HkB1I5Arse4HfuKH2UXiEuA6cVShMlp8tnJaxASkg6aa3v2vblWETto8QlSFrbeLKVLKyEcyTck96u/2a7dTGcRawvFXd/FeNkrVxSev8dPLXnt6szXS1hUfnlA+VCvx78reVOlt2GvuoZ5vT9DV3bVWZjFr6Dzpfux1P16VYJrXhJ4Clm7NMYJcxGrDTQdhXWKvqbYSzHkBEjOlSkBYQVp5pCiCEk9Tb0vcL4MTEZMpb0bEC3kcsppxGgA/CU3t6i3pRczC8RZjy5jk6OEbsrdQ1FWrOEgnQbzjbhRXzUOOI3D52IRmsj2D4q/4vCXNyVAdCUqsfMfzVM+0HFl4wfZnYkmGxHzjM4EKubG5GVR5ctKKTtPi/siG5MmK2l5ISlCcrhtbqhfh9aSzVEvtWmhaw6AGbIAQb9LXNu5NDsy7lSfZMMQrxzpRHaGP868w0AYuyhhSigLulak5SRY8rm3vq44rs1jEaOqUTs7NXnAU3GQhThvzsUJFvWkWGRJR2jaTIYaYdSnVtCEoSNNDYac6hlseauOm3pvG5iUD2zZ/FGzzUkNuk97IUTXzmO4eWypZkN6Xs9FcbUPRQB+FVRrE8YkLDcmLKnkJUlRD7rYJ5KGQDvy91qdqxfGWoQS7hNw00C8t90ZlC2py6HrWx3VSm9vizQsMO3Wn7zahlUnzB1oa39qKmixYyGES2EPJU80nR55bmVJF7DMo248u1c6/lTTPcWXx8EWXlOKxKcnNxyugA/CiMR2clPxgYWJyd5zDz5sfIjhTZpkk8bUpn7QLi4oYEZMc5U+J990BtKtfCTfS1T5NPjjZ/jeyMzDI635EZLbe8H9fMCNeWh6+tV8Fxp5ADiTbhblWv7UQ8Uk7MyUYi9hiSG97uUlZ3hScwCVEpI4dNayN+LKW6CplhlCLZktJNiL/ANxJPHrSMtjxRx01y2rw+CNnZbrOwq4ZKUlM8uIIRdQ8Vgb63/8AVU7YvJE2gjvmG7KS0oKMdhrOtwA3ICeegrSsbmtp2BbcTi4lPutMWgOllaR4k3GTLmsBrqeWtUvY6QxG2mbnYpJRBjpznO2hKMqikgBICTxuRQH+ZprKs+DTMHw57NNwzaAsN5gw3NwwZGQq19dSTp/HOmbmK7GYocrL0eM4jQKCFRiPeAD63ofENpdlZzgQ/jWKEBX3m1PIT8EjT4UXiGx2EvMqShySHsxUHnH1Oq8vEeHurHuv5QCDJSY6o77AaQ4lftDT7n9RF7lOQkp11HHnTLeq+iKDwjCW8GgKiofLxUsrUVJsL2A0F9OFS5h+UVQDpRd9ayJbUppSUKyKKSEqtex60oTsml1tpuZiEhTbRulpqzaL9+JPnpT9oW41OkX6VN21Lo+zWDpQoGGlS1fjcUpZv1uTWSTQ0hxxpd8yFFKtOYNjW4pT76y/HcBdcx+e1FirdUXVO5UJvYKN/wBaWL5pkeKo4hirsZltMZrftIbTvU7pBIPAgHLcjhVw+zvDW8RQ7iclpAaWw5FdYyaKKiOBAH4eP/LjpVYkwlsOyGHAGV5chS6QjXMnQlRAFargzDEDB4ceKMrSWUqBPE3FyfW965oDougryy5GymDRpO8ajuZcwXud6S3e+hy8/W9NHVXHi+NdOK8Xc96GdWQP3q8948EvmC17knsaX5z9KouY7oflS3e9vjTCC2gJBHWpUKPOhw4BXpctwNGcYFVEUNIcccQ2kLctnUBYqsNLnnQ5cPWvCs8zWrZntc1vZuNqUmx0Op/3EC/uNXSDI3sCIsahUds3B6pBqm7ZK0xZeviITe3Raf2p1gD+bAoB1/06B7hb9KP2t9ZzvvGOFQyHOPPzoRx4DnbyrmS7x509QWDmu8dfSl+b6vUspwm/Og83Y10CDaLn43N68z1DmBr4qFcrpunz19n01qC/eviSAa1t2cbbv7pmRcaOPWJ/7Xpps24pOBQUr0JaCteh1HzoXatlIS+l5p11GcmzX3hfgR6GpcJ9scw5pbkZ1Ay2bDls2QaJJHW1bXNu0xW4pZyi4J6V9IcoMmS2u7bar2t4hXrrl+PHpT1CGfV696HzD8xqR066G3aoL+XvplL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 descr="1sistru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381000"/>
            <a:ext cx="828675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stara flaut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105400"/>
            <a:ext cx="4724400" cy="1524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 descr="harf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7400" y="4648200"/>
            <a:ext cx="2476500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Picture 7" descr="citr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4800" y="3124200"/>
            <a:ext cx="2971800" cy="1543050"/>
          </a:xfrm>
          <a:prstGeom prst="rect">
            <a:avLst/>
          </a:prstGeom>
        </p:spPr>
      </p:pic>
      <p:pic>
        <p:nvPicPr>
          <p:cNvPr id="10" name="Picture 9" descr="lauta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8400" y="381000"/>
            <a:ext cx="2667000" cy="1685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 descr="hid orgulje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09800" y="381000"/>
            <a:ext cx="2524125" cy="1819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smtClean="0"/>
              <a:t>   Mesopotamija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Najznacajnija kultura u Mesopotamiji bila je 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kultura Sumera</a:t>
            </a:r>
          </a:p>
          <a:p>
            <a:r>
              <a:rPr lang="en-US" smtClean="0"/>
              <a:t>Kod Sumera muzika je bila skoro isključivo 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povezana uz crkvene obrede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vi-VN" smtClean="0"/>
              <a:t>Crkveni napevi pevali su se </a:t>
            </a:r>
            <a:r>
              <a:rPr lang="vi-VN" i="1" smtClean="0">
                <a:solidFill>
                  <a:schemeClr val="bg2">
                    <a:lumMod val="50000"/>
                  </a:schemeClr>
                </a:solidFill>
              </a:rPr>
              <a:t>prema utvrđenom rasporedu</a:t>
            </a:r>
            <a:r>
              <a:rPr lang="vi-VN" smtClean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vi-VN" smtClean="0"/>
              <a:t>koji niko nije smeo da menja</a:t>
            </a:r>
            <a:r>
              <a:rPr lang="en-US" smtClean="0"/>
              <a:t>.</a:t>
            </a:r>
          </a:p>
          <a:p>
            <a:r>
              <a:rPr lang="en-US" smtClean="0"/>
              <a:t>Insrtumenti koji su prvenstveno koristeni su lire I harfe a zatim udaraljke,cegrtaljke I zicani instrumenti.</a:t>
            </a:r>
          </a:p>
          <a:p>
            <a:r>
              <a:rPr lang="en-US" smtClean="0"/>
              <a:t>Postoje čak i neki podaci o 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zajedničkom muziciranju nesrodnih instrumenata</a:t>
            </a:r>
            <a:r>
              <a:rPr lang="en-US" smtClean="0"/>
              <a:t>(udaraljki, duvačkih i žičanih instrumenata).</a:t>
            </a:r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ir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304800"/>
            <a:ext cx="2143125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 descr="zveck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4572000"/>
            <a:ext cx="3651250" cy="2089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 descr="cegrtaljk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24200" y="457200"/>
            <a:ext cx="2819400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sistrum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38800" y="3962400"/>
            <a:ext cx="1828800" cy="2667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flauta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24600" y="304800"/>
            <a:ext cx="2228850" cy="2057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rog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15200" y="2590800"/>
            <a:ext cx="1828800" cy="2400300"/>
          </a:xfrm>
          <a:prstGeom prst="rect">
            <a:avLst/>
          </a:prstGeom>
        </p:spPr>
      </p:pic>
      <p:pic>
        <p:nvPicPr>
          <p:cNvPr id="8" name="Picture 7" descr="lautatp8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2400" y="2819400"/>
            <a:ext cx="2844800" cy="1466850"/>
          </a:xfrm>
          <a:prstGeom prst="rect">
            <a:avLst/>
          </a:prstGeom>
        </p:spPr>
      </p:pic>
      <p:pic>
        <p:nvPicPr>
          <p:cNvPr id="9" name="Lyre - O Holy Nigh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1"/>
          <a:stretch>
            <a:fillRect/>
          </a:stretch>
        </p:blipFill>
        <p:spPr>
          <a:xfrm>
            <a:off x="3733800" y="28956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9184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smtClean="0"/>
              <a:t>     Kina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Osnovna obeležja</a:t>
            </a:r>
            <a:r>
              <a:rPr lang="en-US" smtClean="0"/>
              <a:t> kineske muzike su oštra melodijska linija i stroga simetrija u ritmičkom i melodijskom smislu.</a:t>
            </a:r>
          </a:p>
          <a:p>
            <a:r>
              <a:rPr lang="en-US" smtClean="0"/>
              <a:t>Poznavali su pentatonsku ali I </a:t>
            </a:r>
            <a:r>
              <a:rPr lang="en-US" smtClean="0">
                <a:solidFill>
                  <a:schemeClr val="bg2">
                    <a:lumMod val="50000"/>
                  </a:schemeClr>
                </a:solidFill>
              </a:rPr>
              <a:t>ljestvicu od 7 tonova</a:t>
            </a:r>
            <a:r>
              <a:rPr lang="en-US" smtClean="0"/>
              <a:t>(</a:t>
            </a:r>
            <a:r>
              <a:rPr lang="pt-BR" smtClean="0"/>
              <a:t>C, D, E, Fis, G, A, H)</a:t>
            </a:r>
          </a:p>
          <a:p>
            <a:r>
              <a:rPr lang="pt-BR" smtClean="0"/>
              <a:t>Poznati instrumenti su:bubnjevi,</a:t>
            </a:r>
            <a:r>
              <a:rPr lang="pt-BR" smtClean="0">
                <a:solidFill>
                  <a:schemeClr val="bg2">
                    <a:lumMod val="50000"/>
                  </a:schemeClr>
                </a:solidFill>
              </a:rPr>
              <a:t>king</a:t>
            </a:r>
            <a:r>
              <a:rPr lang="pt-BR" smtClean="0"/>
              <a:t>,</a:t>
            </a:r>
            <a:r>
              <a:rPr lang="pt-BR" smtClean="0">
                <a:solidFill>
                  <a:schemeClr val="bg2">
                    <a:lumMod val="50000"/>
                  </a:schemeClr>
                </a:solidFill>
              </a:rPr>
              <a:t>gong</a:t>
            </a:r>
            <a:r>
              <a:rPr lang="pt-BR" smtClean="0"/>
              <a:t>(tam-tam),poznate su i </a:t>
            </a:r>
            <a:r>
              <a:rPr lang="pt-BR" smtClean="0">
                <a:solidFill>
                  <a:schemeClr val="bg2">
                    <a:lumMod val="50000"/>
                  </a:schemeClr>
                </a:solidFill>
              </a:rPr>
              <a:t>panove frule</a:t>
            </a:r>
            <a:r>
              <a:rPr lang="pt-BR" smtClean="0"/>
              <a:t>,</a:t>
            </a:r>
            <a:r>
              <a:rPr lang="pt-BR" smtClean="0">
                <a:solidFill>
                  <a:schemeClr val="bg2">
                    <a:lumMod val="50000"/>
                  </a:schemeClr>
                </a:solidFill>
              </a:rPr>
              <a:t>seng</a:t>
            </a:r>
            <a:r>
              <a:rPr lang="pt-BR" smtClean="0"/>
              <a:t> a od zicanih </a:t>
            </a:r>
            <a:r>
              <a:rPr lang="pt-BR" smtClean="0">
                <a:solidFill>
                  <a:schemeClr val="bg2">
                    <a:lumMod val="50000"/>
                  </a:schemeClr>
                </a:solidFill>
              </a:rPr>
              <a:t>kin</a:t>
            </a:r>
            <a:r>
              <a:rPr lang="pt-BR" smtClean="0"/>
              <a:t> i </a:t>
            </a:r>
            <a:r>
              <a:rPr lang="pt-BR" smtClean="0">
                <a:solidFill>
                  <a:schemeClr val="bg2">
                    <a:lumMod val="50000"/>
                  </a:schemeClr>
                </a:solidFill>
              </a:rPr>
              <a:t>pip</a:t>
            </a:r>
          </a:p>
          <a:p>
            <a:r>
              <a:rPr lang="pt-BR" smtClean="0"/>
              <a:t>Kasnije u zlatnom dobu Kine i  zene ucestvuju u muziciranju</a:t>
            </a:r>
          </a:p>
          <a:p>
            <a:r>
              <a:rPr lang="en-US" smtClean="0"/>
              <a:t>Od instrumentalnih sastava  bili su crkveni ansambl I vojni orkestri.</a:t>
            </a:r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381000"/>
            <a:ext cx="3124200" cy="2355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 descr="gong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4191000"/>
            <a:ext cx="3657600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 descr="seng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67200" y="914400"/>
            <a:ext cx="1971675" cy="2819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 descr="panova frula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3352800"/>
            <a:ext cx="2849880" cy="28163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gong - sound effect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6934200" y="1600200"/>
            <a:ext cx="1295400" cy="129540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2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r>
              <a:rPr lang="en-US" smtClean="0"/>
              <a:t>Indija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r>
              <a:rPr lang="en-US" smtClean="0"/>
              <a:t>Muzika Indije ima </a:t>
            </a:r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posebnu fizionomiju</a:t>
            </a:r>
            <a:r>
              <a:rPr lang="en-US" smtClean="0"/>
              <a:t>.</a:t>
            </a:r>
          </a:p>
          <a:p>
            <a:r>
              <a:rPr lang="vi-VN" smtClean="0"/>
              <a:t>Indijci su pravili veliku razliku između duhovne i svetovne muzike.</a:t>
            </a:r>
            <a:endParaRPr lang="en-US" smtClean="0"/>
          </a:p>
          <a:p>
            <a:r>
              <a:rPr lang="en-US" i="1" smtClean="0">
                <a:solidFill>
                  <a:schemeClr val="bg2">
                    <a:lumMod val="50000"/>
                  </a:schemeClr>
                </a:solidFill>
              </a:rPr>
              <a:t>Duhovni napevi</a:t>
            </a:r>
            <a:r>
              <a:rPr lang="en-US" i="1" smtClean="0"/>
              <a:t> </a:t>
            </a:r>
            <a:r>
              <a:rPr lang="en-US" smtClean="0"/>
              <a:t>(</a:t>
            </a:r>
            <a:r>
              <a:rPr lang="en-US" b="1" i="1" smtClean="0">
                <a:solidFill>
                  <a:schemeClr val="bg2">
                    <a:lumMod val="50000"/>
                  </a:schemeClr>
                </a:solidFill>
              </a:rPr>
              <a:t>saman</a:t>
            </a:r>
            <a:r>
              <a:rPr lang="en-US" smtClean="0"/>
              <a:t> – smirenost) bili su zasnovani na tekstovima 4 knjige </a:t>
            </a:r>
            <a:r>
              <a:rPr lang="en-US" i="1" smtClean="0"/>
              <a:t>Veda</a:t>
            </a:r>
            <a:r>
              <a:rPr lang="en-US" smtClean="0"/>
              <a:t> i bili su mirni spori i dostojanstveni. </a:t>
            </a:r>
          </a:p>
          <a:p>
            <a:r>
              <a:rPr lang="vi-VN" smtClean="0"/>
              <a:t>Osnova </a:t>
            </a:r>
            <a:r>
              <a:rPr lang="vi-VN" i="1" smtClean="0">
                <a:solidFill>
                  <a:schemeClr val="bg2">
                    <a:lumMod val="50000"/>
                  </a:schemeClr>
                </a:solidFill>
              </a:rPr>
              <a:t>svetovnih napeva</a:t>
            </a:r>
            <a:r>
              <a:rPr lang="vi-VN" smtClean="0">
                <a:solidFill>
                  <a:schemeClr val="bg2">
                    <a:lumMod val="50000"/>
                  </a:schemeClr>
                </a:solidFill>
              </a:rPr>
              <a:t> </a:t>
            </a:r>
            <a:r>
              <a:rPr lang="vi-VN" smtClean="0"/>
              <a:t>(</a:t>
            </a:r>
            <a:r>
              <a:rPr lang="vi-VN" b="1" i="1" smtClean="0">
                <a:solidFill>
                  <a:schemeClr val="bg2">
                    <a:lumMod val="50000"/>
                  </a:schemeClr>
                </a:solidFill>
              </a:rPr>
              <a:t>raga</a:t>
            </a:r>
            <a:r>
              <a:rPr lang="vi-VN" smtClean="0"/>
              <a:t> – strastvenost, uzbuđenost</a:t>
            </a:r>
            <a:endParaRPr lang="en-US" smtClean="0"/>
          </a:p>
          <a:p>
            <a:r>
              <a:rPr lang="pl-PL" b="1" i="1" smtClean="0"/>
              <a:t>I</a:t>
            </a:r>
            <a:r>
              <a:rPr lang="pl-PL" b="1" i="1" smtClean="0">
                <a:solidFill>
                  <a:schemeClr val="bg2">
                    <a:lumMod val="50000"/>
                  </a:schemeClr>
                </a:solidFill>
              </a:rPr>
              <a:t>nstrumentarijum</a:t>
            </a:r>
            <a:r>
              <a:rPr lang="pl-PL" smtClean="0"/>
              <a:t> kod Indijaca bio je bogat.</a:t>
            </a:r>
            <a:endParaRPr lang="en-US" smtClean="0"/>
          </a:p>
          <a:p>
            <a:r>
              <a:rPr lang="en-US" smtClean="0"/>
              <a:t>Najpoznatiji instrumenti su :saman,raga,nagora,vina,ravanastra,sarangi…</a:t>
            </a:r>
          </a:p>
          <a:p>
            <a:endParaRPr lang="en-US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258</TotalTime>
  <Words>192</Words>
  <Application>Microsoft Office PowerPoint</Application>
  <PresentationFormat>On-screen Show (4:3)</PresentationFormat>
  <Paragraphs>57</Paragraphs>
  <Slides>14</Slides>
  <Notes>1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MUZIKA STARIH ISTOCNIH CIVILIZACIJA</vt:lpstr>
      <vt:lpstr>Zajednicke osobine muzike naroda starog Istoka</vt:lpstr>
      <vt:lpstr>           EGIPAT</vt:lpstr>
      <vt:lpstr>PowerPoint Presentation</vt:lpstr>
      <vt:lpstr>   Mesopotamija</vt:lpstr>
      <vt:lpstr>PowerPoint Presentation</vt:lpstr>
      <vt:lpstr>     Kina</vt:lpstr>
      <vt:lpstr>PowerPoint Presentation</vt:lpstr>
      <vt:lpstr>Indija</vt:lpstr>
      <vt:lpstr>PowerPoint Presentation</vt:lpstr>
      <vt:lpstr>  Palestina</vt:lpstr>
      <vt:lpstr>   Muzicka kultura Grcke</vt:lpstr>
      <vt:lpstr>PowerPoint Presentation</vt:lpstr>
      <vt:lpstr>Zelimir Maletic I7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MUZIKA STARIH ISTOCNIH CIVILIZACIJA</dc:title>
  <dc:creator>PC</dc:creator>
  <cp:lastModifiedBy>Ogi</cp:lastModifiedBy>
  <cp:revision>27</cp:revision>
  <dcterms:created xsi:type="dcterms:W3CDTF">2013-10-15T14:43:24Z</dcterms:created>
  <dcterms:modified xsi:type="dcterms:W3CDTF">2014-04-19T22:53:05Z</dcterms:modified>
</cp:coreProperties>
</file>